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61" r:id="rId3"/>
    <p:sldId id="258" r:id="rId4"/>
    <p:sldId id="266" r:id="rId5"/>
    <p:sldId id="263" r:id="rId6"/>
    <p:sldId id="270" r:id="rId7"/>
    <p:sldId id="257" r:id="rId8"/>
    <p:sldId id="260" r:id="rId9"/>
    <p:sldId id="259" r:id="rId10"/>
    <p:sldId id="268" r:id="rId11"/>
    <p:sldId id="262" r:id="rId12"/>
    <p:sldId id="267" r:id="rId13"/>
    <p:sldId id="264" r:id="rId14"/>
    <p:sldId id="265"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2" d="100"/>
          <a:sy n="102" d="100"/>
        </p:scale>
        <p:origin x="13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821A43-7BF3-4BD4-8F9A-011C740C812D}"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88AD9-23AE-4D67-A61C-A77819F2028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5419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21A43-7BF3-4BD4-8F9A-011C740C812D}"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88AD9-23AE-4D67-A61C-A77819F20284}" type="slidenum">
              <a:rPr lang="en-US" smtClean="0"/>
              <a:t>‹#›</a:t>
            </a:fld>
            <a:endParaRPr lang="en-US"/>
          </a:p>
        </p:txBody>
      </p:sp>
    </p:spTree>
    <p:extLst>
      <p:ext uri="{BB962C8B-B14F-4D97-AF65-F5344CB8AC3E}">
        <p14:creationId xmlns:p14="http://schemas.microsoft.com/office/powerpoint/2010/main" val="2342899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21A43-7BF3-4BD4-8F9A-011C740C812D}"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88AD9-23AE-4D67-A61C-A77819F20284}" type="slidenum">
              <a:rPr lang="en-US" smtClean="0"/>
              <a:t>‹#›</a:t>
            </a:fld>
            <a:endParaRPr lang="en-US"/>
          </a:p>
        </p:txBody>
      </p:sp>
    </p:spTree>
    <p:extLst>
      <p:ext uri="{BB962C8B-B14F-4D97-AF65-F5344CB8AC3E}">
        <p14:creationId xmlns:p14="http://schemas.microsoft.com/office/powerpoint/2010/main" val="121061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821A43-7BF3-4BD4-8F9A-011C740C812D}"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88AD9-23AE-4D67-A61C-A77819F20284}" type="slidenum">
              <a:rPr lang="en-US" smtClean="0"/>
              <a:t>‹#›</a:t>
            </a:fld>
            <a:endParaRPr lang="en-US"/>
          </a:p>
        </p:txBody>
      </p:sp>
    </p:spTree>
    <p:extLst>
      <p:ext uri="{BB962C8B-B14F-4D97-AF65-F5344CB8AC3E}">
        <p14:creationId xmlns:p14="http://schemas.microsoft.com/office/powerpoint/2010/main" val="322335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E821A43-7BF3-4BD4-8F9A-011C740C812D}" type="datetimeFigureOut">
              <a:rPr lang="en-US" smtClean="0"/>
              <a:t>10/16/2016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88AD9-23AE-4D67-A61C-A77819F2028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5101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821A43-7BF3-4BD4-8F9A-011C740C812D}" type="datetimeFigureOut">
              <a:rPr lang="en-US" smtClean="0"/>
              <a:t>10/16/2016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88AD9-23AE-4D67-A61C-A77819F20284}" type="slidenum">
              <a:rPr lang="en-US" smtClean="0"/>
              <a:t>‹#›</a:t>
            </a:fld>
            <a:endParaRPr lang="en-US"/>
          </a:p>
        </p:txBody>
      </p:sp>
    </p:spTree>
    <p:extLst>
      <p:ext uri="{BB962C8B-B14F-4D97-AF65-F5344CB8AC3E}">
        <p14:creationId xmlns:p14="http://schemas.microsoft.com/office/powerpoint/2010/main" val="1290811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821A43-7BF3-4BD4-8F9A-011C740C812D}" type="datetimeFigureOut">
              <a:rPr lang="en-US" smtClean="0"/>
              <a:t>10/16/2016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388AD9-23AE-4D67-A61C-A77819F20284}" type="slidenum">
              <a:rPr lang="en-US" smtClean="0"/>
              <a:t>‹#›</a:t>
            </a:fld>
            <a:endParaRPr lang="en-US"/>
          </a:p>
        </p:txBody>
      </p:sp>
    </p:spTree>
    <p:extLst>
      <p:ext uri="{BB962C8B-B14F-4D97-AF65-F5344CB8AC3E}">
        <p14:creationId xmlns:p14="http://schemas.microsoft.com/office/powerpoint/2010/main" val="3623259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821A43-7BF3-4BD4-8F9A-011C740C812D}" type="datetimeFigureOut">
              <a:rPr lang="en-US" smtClean="0"/>
              <a:t>10/16/2016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388AD9-23AE-4D67-A61C-A77819F20284}" type="slidenum">
              <a:rPr lang="en-US" smtClean="0"/>
              <a:t>‹#›</a:t>
            </a:fld>
            <a:endParaRPr lang="en-US"/>
          </a:p>
        </p:txBody>
      </p:sp>
    </p:spTree>
    <p:extLst>
      <p:ext uri="{BB962C8B-B14F-4D97-AF65-F5344CB8AC3E}">
        <p14:creationId xmlns:p14="http://schemas.microsoft.com/office/powerpoint/2010/main" val="2168741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E821A43-7BF3-4BD4-8F9A-011C740C812D}" type="datetimeFigureOut">
              <a:rPr lang="en-US" smtClean="0"/>
              <a:t>10/16/2016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D388AD9-23AE-4D67-A61C-A77819F20284}" type="slidenum">
              <a:rPr lang="en-US" smtClean="0"/>
              <a:t>‹#›</a:t>
            </a:fld>
            <a:endParaRPr lang="en-US"/>
          </a:p>
        </p:txBody>
      </p:sp>
    </p:spTree>
    <p:extLst>
      <p:ext uri="{BB962C8B-B14F-4D97-AF65-F5344CB8AC3E}">
        <p14:creationId xmlns:p14="http://schemas.microsoft.com/office/powerpoint/2010/main" val="4171012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E821A43-7BF3-4BD4-8F9A-011C740C812D}" type="datetimeFigureOut">
              <a:rPr lang="en-US" smtClean="0"/>
              <a:t>10/16/2016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D388AD9-23AE-4D67-A61C-A77819F20284}" type="slidenum">
              <a:rPr lang="en-US" smtClean="0"/>
              <a:t>‹#›</a:t>
            </a:fld>
            <a:endParaRPr lang="en-US"/>
          </a:p>
        </p:txBody>
      </p:sp>
    </p:spTree>
    <p:extLst>
      <p:ext uri="{BB962C8B-B14F-4D97-AF65-F5344CB8AC3E}">
        <p14:creationId xmlns:p14="http://schemas.microsoft.com/office/powerpoint/2010/main" val="992194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E821A43-7BF3-4BD4-8F9A-011C740C812D}" type="datetimeFigureOut">
              <a:rPr lang="en-US" smtClean="0"/>
              <a:t>10/16/2016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88AD9-23AE-4D67-A61C-A77819F20284}" type="slidenum">
              <a:rPr lang="en-US" smtClean="0"/>
              <a:t>‹#›</a:t>
            </a:fld>
            <a:endParaRPr lang="en-US"/>
          </a:p>
        </p:txBody>
      </p:sp>
    </p:spTree>
    <p:extLst>
      <p:ext uri="{BB962C8B-B14F-4D97-AF65-F5344CB8AC3E}">
        <p14:creationId xmlns:p14="http://schemas.microsoft.com/office/powerpoint/2010/main" val="3906630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E821A43-7BF3-4BD4-8F9A-011C740C812D}" type="datetimeFigureOut">
              <a:rPr lang="en-US" smtClean="0"/>
              <a:t>10/16/2016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D388AD9-23AE-4D67-A61C-A77819F2028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57282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png"/><Relationship Id="rId1" Type="http://schemas.openxmlformats.org/officeDocument/2006/relationships/slideLayout" Target="../slideLayouts/slideLayout4.xml"/><Relationship Id="rId5" Type="http://schemas.microsoft.com/office/2007/relationships/hdphoto" Target="../media/hdphoto9.wdp"/><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www.amgenscholars.com/us-program" TargetMode="External"/><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4.xml"/><Relationship Id="rId5" Type="http://schemas.microsoft.com/office/2007/relationships/hdphoto" Target="../media/hdphoto3.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tif"/><Relationship Id="rId2" Type="http://schemas.openxmlformats.org/officeDocument/2006/relationships/image" Target="../media/image7.t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4.xml"/><Relationship Id="rId4"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2808479"/>
            <a:ext cx="10058400" cy="1507484"/>
          </a:xfrm>
        </p:spPr>
        <p:txBody>
          <a:bodyPr>
            <a:normAutofit fontScale="90000"/>
          </a:bodyPr>
          <a:lstStyle/>
          <a:p>
            <a:pPr algn="ctr"/>
            <a:r>
              <a:rPr lang="en-US" dirty="0"/>
              <a:t>My Summer Experience</a:t>
            </a:r>
            <a:br>
              <a:rPr lang="en-US" dirty="0"/>
            </a:br>
            <a:r>
              <a:rPr lang="en-US" dirty="0"/>
              <a:t>at MIT</a:t>
            </a:r>
          </a:p>
        </p:txBody>
      </p:sp>
      <p:sp>
        <p:nvSpPr>
          <p:cNvPr id="3" name="Subtitle 2"/>
          <p:cNvSpPr>
            <a:spLocks noGrp="1"/>
          </p:cNvSpPr>
          <p:nvPr>
            <p:ph type="subTitle" idx="1"/>
          </p:nvPr>
        </p:nvSpPr>
        <p:spPr>
          <a:xfrm>
            <a:off x="1100051" y="4498153"/>
            <a:ext cx="10058400" cy="1143000"/>
          </a:xfrm>
        </p:spPr>
        <p:txBody>
          <a:bodyPr>
            <a:normAutofit fontScale="85000" lnSpcReduction="20000"/>
          </a:bodyPr>
          <a:lstStyle/>
          <a:p>
            <a:r>
              <a:rPr lang="en-US" u="sng" dirty="0"/>
              <a:t>By Charlene Valdez</a:t>
            </a:r>
          </a:p>
          <a:p>
            <a:r>
              <a:rPr lang="en-US" u="sng" dirty="0"/>
              <a:t>Biology Major</a:t>
            </a:r>
            <a:r>
              <a:rPr lang="en-US" dirty="0"/>
              <a:t>, Chemistry Minor</a:t>
            </a:r>
          </a:p>
          <a:p>
            <a:r>
              <a:rPr lang="en-US" dirty="0"/>
              <a:t>President of Ladies first math &amp; science Club</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46" y="405910"/>
            <a:ext cx="7743209" cy="1729066"/>
          </a:xfrm>
          <a:prstGeom prst="rect">
            <a:avLst/>
          </a:prstGeom>
        </p:spPr>
      </p:pic>
    </p:spTree>
    <p:extLst>
      <p:ext uri="{BB962C8B-B14F-4D97-AF65-F5344CB8AC3E}">
        <p14:creationId xmlns:p14="http://schemas.microsoft.com/office/powerpoint/2010/main" val="4097445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97280" y="1737360"/>
            <a:ext cx="6687587" cy="4577281"/>
          </a:xfrm>
        </p:spPr>
      </p:pic>
      <p:sp>
        <p:nvSpPr>
          <p:cNvPr id="4" name="Content Placeholder 3"/>
          <p:cNvSpPr>
            <a:spLocks noGrp="1"/>
          </p:cNvSpPr>
          <p:nvPr>
            <p:ph sz="half" idx="2"/>
          </p:nvPr>
        </p:nvSpPr>
        <p:spPr>
          <a:xfrm>
            <a:off x="7969102" y="2009552"/>
            <a:ext cx="3490669" cy="3498113"/>
          </a:xfrm>
        </p:spPr>
        <p:txBody>
          <a:bodyPr>
            <a:normAutofit fontScale="70000" lnSpcReduction="20000"/>
          </a:bodyPr>
          <a:lstStyle/>
          <a:p>
            <a:pPr>
              <a:buFont typeface="Wingdings" panose="05000000000000000000" pitchFamily="2" charset="2"/>
              <a:buChar char="q"/>
            </a:pPr>
            <a:r>
              <a:rPr lang="en-US" sz="4000" dirty="0"/>
              <a:t>Group photo of all the Amgen Scholars in the program across the nation. This photo was taken at UCLA. </a:t>
            </a:r>
          </a:p>
          <a:p>
            <a:pPr marL="0" indent="0">
              <a:buNone/>
            </a:pPr>
            <a:endParaRPr lang="en-US" dirty="0"/>
          </a:p>
          <a:p>
            <a:pPr marL="0" indent="0">
              <a:buNone/>
            </a:pPr>
            <a:endParaRPr lang="en-US" dirty="0"/>
          </a:p>
          <a:p>
            <a:pPr marL="0" indent="0">
              <a:buNone/>
            </a:pPr>
            <a:endParaRPr lang="en-US" dirty="0"/>
          </a:p>
          <a:p>
            <a:pPr marL="0" indent="0">
              <a:buNone/>
            </a:pPr>
            <a:r>
              <a:rPr lang="en-US" dirty="0"/>
              <a:t>Note:</a:t>
            </a:r>
          </a:p>
          <a:p>
            <a:pPr>
              <a:buFont typeface="Wingdings" panose="05000000000000000000" pitchFamily="2" charset="2"/>
              <a:buChar char="q"/>
            </a:pPr>
            <a:r>
              <a:rPr lang="en-US" dirty="0"/>
              <a:t>The square on the image can be removed. I used it as an indicator to show where I was.</a:t>
            </a:r>
          </a:p>
        </p:txBody>
      </p:sp>
      <p:sp>
        <p:nvSpPr>
          <p:cNvPr id="5" name="Title 1"/>
          <p:cNvSpPr>
            <a:spLocks noGrp="1"/>
          </p:cNvSpPr>
          <p:nvPr>
            <p:ph type="title"/>
          </p:nvPr>
        </p:nvSpPr>
        <p:spPr/>
        <p:txBody>
          <a:bodyPr/>
          <a:lstStyle/>
          <a:p>
            <a:r>
              <a:rPr lang="en-US" dirty="0"/>
              <a:t>Amgen Scholars National Symposium</a:t>
            </a:r>
          </a:p>
        </p:txBody>
      </p:sp>
      <p:sp>
        <p:nvSpPr>
          <p:cNvPr id="7" name="Rounded Rectangle 6"/>
          <p:cNvSpPr/>
          <p:nvPr/>
        </p:nvSpPr>
        <p:spPr>
          <a:xfrm>
            <a:off x="6241312" y="4497572"/>
            <a:ext cx="542260" cy="393405"/>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8358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Amgen Scholars Symposium at MIT</a:t>
            </a:r>
          </a:p>
        </p:txBody>
      </p:sp>
      <p:sp>
        <p:nvSpPr>
          <p:cNvPr id="4" name="Content Placeholder 3"/>
          <p:cNvSpPr>
            <a:spLocks noGrp="1"/>
          </p:cNvSpPr>
          <p:nvPr>
            <p:ph sz="half" idx="2"/>
          </p:nvPr>
        </p:nvSpPr>
        <p:spPr>
          <a:xfrm>
            <a:off x="618815" y="4699635"/>
            <a:ext cx="11015330" cy="1116257"/>
          </a:xfrm>
        </p:spPr>
        <p:txBody>
          <a:bodyPr>
            <a:noAutofit/>
          </a:bodyPr>
          <a:lstStyle/>
          <a:p>
            <a:pPr>
              <a:buFont typeface="Wingdings" panose="05000000000000000000" pitchFamily="2" charset="2"/>
              <a:buChar char="q"/>
            </a:pPr>
            <a:r>
              <a:rPr lang="en-US" sz="1600" dirty="0"/>
              <a:t> This image was taken at the MIT Amgen Scholars research Symposium. We were allowed to create digital posters to present our data. </a:t>
            </a:r>
          </a:p>
          <a:p>
            <a:pPr>
              <a:buFont typeface="Wingdings" panose="05000000000000000000" pitchFamily="2" charset="2"/>
              <a:buChar char="q"/>
            </a:pPr>
            <a:r>
              <a:rPr lang="en-US" sz="1600" dirty="0"/>
              <a:t>The poster is titled “Modeling tumor heterogeneity in pancreatic ductal adenocarcinomas using 3D Stromal Organoid </a:t>
            </a:r>
            <a:r>
              <a:rPr lang="en-US" sz="1600" dirty="0" err="1"/>
              <a:t>cocultures</a:t>
            </a:r>
            <a:r>
              <a:rPr lang="en-US" sz="1600" dirty="0"/>
              <a:t>”.</a:t>
            </a:r>
          </a:p>
          <a:p>
            <a:pPr>
              <a:buFont typeface="Wingdings" panose="05000000000000000000" pitchFamily="2" charset="2"/>
              <a:buChar char="q"/>
            </a:pPr>
            <a:r>
              <a:rPr lang="en-US" sz="1600" dirty="0"/>
              <a:t>I was greatly complimented by my MIT peers and MIT faculty members who attended the symposium.</a:t>
            </a:r>
          </a:p>
        </p:txBody>
      </p:sp>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967563" y="1765006"/>
            <a:ext cx="4837813" cy="2879338"/>
          </a:xfrm>
          <a:prstGeom prst="rect">
            <a:avLst/>
          </a:prstGeom>
        </p:spPr>
      </p:pic>
      <p:pic>
        <p:nvPicPr>
          <p:cNvPr id="12" name="Content Placeholder 6"/>
          <p:cNvPicPr>
            <a:picLocks noGrp="1" noChangeAspect="1"/>
          </p:cNvPicPr>
          <p:nvPr>
            <p:ph sz="half" idx="2"/>
          </p:nvPr>
        </p:nvPicPr>
        <p:blipFill>
          <a:blip r:embed="rId4">
            <a:extLst>
              <a:ext uri="{BEBA8EAE-BF5A-486C-A8C5-ECC9F3942E4B}">
                <a14:imgProps xmlns:a14="http://schemas.microsoft.com/office/drawing/2010/main">
                  <a14:imgLayer r:embed="rId5">
                    <a14:imgEffect>
                      <a14:sharpenSoften amount="2500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6011965" y="1765005"/>
            <a:ext cx="4937125" cy="2906984"/>
          </a:xfrm>
        </p:spPr>
      </p:pic>
    </p:spTree>
    <p:extLst>
      <p:ext uri="{BB962C8B-B14F-4D97-AF65-F5344CB8AC3E}">
        <p14:creationId xmlns:p14="http://schemas.microsoft.com/office/powerpoint/2010/main" val="3051888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771861" y="1896848"/>
            <a:ext cx="3179135" cy="350796"/>
          </a:xfrm>
        </p:spPr>
        <p:txBody>
          <a:bodyPr>
            <a:noAutofit/>
          </a:bodyPr>
          <a:lstStyle/>
          <a:p>
            <a:pPr>
              <a:buFont typeface="Wingdings" panose="05000000000000000000" pitchFamily="2" charset="2"/>
              <a:buChar char="q"/>
            </a:pPr>
            <a:r>
              <a:rPr lang="en-US" sz="2400" dirty="0"/>
              <a:t>Image of my poster. (just in case it wasn’t visible on the previous slide).</a:t>
            </a:r>
          </a:p>
          <a:p>
            <a:pPr>
              <a:buFont typeface="Wingdings" panose="05000000000000000000" pitchFamily="2" charset="2"/>
              <a:buChar char="q"/>
            </a:pPr>
            <a:endParaRPr lang="en-US" sz="2400" dirty="0"/>
          </a:p>
          <a:p>
            <a:pPr marL="0" indent="0">
              <a:buNone/>
            </a:pPr>
            <a:endParaRPr lang="en-US" sz="2400" dirty="0"/>
          </a:p>
        </p:txBody>
      </p:sp>
      <p:sp>
        <p:nvSpPr>
          <p:cNvPr id="5" name="Title 1"/>
          <p:cNvSpPr>
            <a:spLocks noGrp="1"/>
          </p:cNvSpPr>
          <p:nvPr>
            <p:ph type="title"/>
          </p:nvPr>
        </p:nvSpPr>
        <p:spPr/>
        <p:txBody>
          <a:bodyPr/>
          <a:lstStyle/>
          <a:p>
            <a:r>
              <a:rPr lang="en-US" dirty="0"/>
              <a:t>Amgen Scholars Symposium at MIT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8720" y="1818759"/>
            <a:ext cx="7415988" cy="4433185"/>
          </a:xfrm>
          <a:prstGeom prst="rect">
            <a:avLst/>
          </a:prstGeom>
        </p:spPr>
      </p:pic>
    </p:spTree>
    <p:extLst>
      <p:ext uri="{BB962C8B-B14F-4D97-AF65-F5344CB8AC3E}">
        <p14:creationId xmlns:p14="http://schemas.microsoft.com/office/powerpoint/2010/main" val="1702250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b="7409"/>
          <a:stretch/>
        </p:blipFill>
        <p:spPr>
          <a:xfrm>
            <a:off x="2015569" y="1762877"/>
            <a:ext cx="3226281" cy="4520965"/>
          </a:xfrm>
        </p:spPr>
      </p:pic>
      <p:sp>
        <p:nvSpPr>
          <p:cNvPr id="6" name="Title 1"/>
          <p:cNvSpPr>
            <a:spLocks noGrp="1"/>
          </p:cNvSpPr>
          <p:nvPr>
            <p:ph type="title"/>
          </p:nvPr>
        </p:nvSpPr>
        <p:spPr>
          <a:xfrm>
            <a:off x="1098344" y="344019"/>
            <a:ext cx="10058400" cy="1450757"/>
          </a:xfrm>
        </p:spPr>
        <p:txBody>
          <a:bodyPr/>
          <a:lstStyle/>
          <a:p>
            <a:r>
              <a:rPr lang="en-US" dirty="0"/>
              <a:t>Amgen Scholars Symposium at MIT</a:t>
            </a:r>
          </a:p>
        </p:txBody>
      </p:sp>
      <p:sp>
        <p:nvSpPr>
          <p:cNvPr id="10" name="Content Placeholder 9"/>
          <p:cNvSpPr>
            <a:spLocks noGrp="1"/>
          </p:cNvSpPr>
          <p:nvPr>
            <p:ph sz="half" idx="2"/>
          </p:nvPr>
        </p:nvSpPr>
        <p:spPr>
          <a:xfrm>
            <a:off x="5528932" y="1837214"/>
            <a:ext cx="4937760" cy="4023360"/>
          </a:xfrm>
        </p:spPr>
        <p:txBody>
          <a:bodyPr/>
          <a:lstStyle/>
          <a:p>
            <a:pPr>
              <a:buFont typeface="Wingdings" panose="05000000000000000000" pitchFamily="2" charset="2"/>
              <a:buChar char="q"/>
            </a:pPr>
            <a:r>
              <a:rPr lang="en-US" dirty="0"/>
              <a:t>Here is an image of me next to the MIT seal.</a:t>
            </a:r>
          </a:p>
          <a:p>
            <a:pPr>
              <a:buFont typeface="Wingdings" panose="05000000000000000000" pitchFamily="2" charset="2"/>
              <a:buChar char="q"/>
            </a:pPr>
            <a:r>
              <a:rPr lang="en-US" dirty="0"/>
              <a:t>After finishing my poster presentation, I felt incredibly joy about the accomplishments I had throughout the summer. The memorable experience I had at MIT was officially complete.</a:t>
            </a:r>
          </a:p>
          <a:p>
            <a:pPr>
              <a:buFont typeface="Wingdings" panose="05000000000000000000" pitchFamily="2" charset="2"/>
              <a:buChar char="q"/>
            </a:pPr>
            <a:r>
              <a:rPr lang="en-US" dirty="0"/>
              <a:t>I am thankful for the opportunities I had while in Cambridge, and I will never forget the incredible people I worked with during my summer.</a:t>
            </a:r>
          </a:p>
        </p:txBody>
      </p:sp>
    </p:spTree>
    <p:extLst>
      <p:ext uri="{BB962C8B-B14F-4D97-AF65-F5344CB8AC3E}">
        <p14:creationId xmlns:p14="http://schemas.microsoft.com/office/powerpoint/2010/main" val="2793605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p:txBody>
          <a:bodyPr/>
          <a:lstStyle/>
          <a:p>
            <a:pPr>
              <a:buFont typeface="Wingdings" panose="05000000000000000000" pitchFamily="2" charset="2"/>
              <a:buChar char="q"/>
            </a:pPr>
            <a:r>
              <a:rPr lang="en-US" dirty="0"/>
              <a:t> Image of my colleagues and I again at the end of our poster session on MIT’s campus.</a:t>
            </a:r>
          </a:p>
          <a:p>
            <a:pPr>
              <a:buFont typeface="Wingdings" panose="05000000000000000000" pitchFamily="2" charset="2"/>
              <a:buChar char="q"/>
            </a:pPr>
            <a:r>
              <a:rPr lang="en-US" dirty="0"/>
              <a:t>This moment was absolutely bittersweet since it was the last time we were able to join together prior to our departure from MIT.</a:t>
            </a:r>
          </a:p>
        </p:txBody>
      </p:sp>
      <p:pic>
        <p:nvPicPr>
          <p:cNvPr id="5"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71870" y="1845735"/>
            <a:ext cx="5163805" cy="3863907"/>
          </a:xfrm>
        </p:spPr>
      </p:pic>
      <p:sp>
        <p:nvSpPr>
          <p:cNvPr id="6" name="Title 1"/>
          <p:cNvSpPr>
            <a:spLocks noGrp="1"/>
          </p:cNvSpPr>
          <p:nvPr>
            <p:ph type="title"/>
          </p:nvPr>
        </p:nvSpPr>
        <p:spPr/>
        <p:txBody>
          <a:bodyPr/>
          <a:lstStyle/>
          <a:p>
            <a:r>
              <a:rPr lang="en-US" dirty="0"/>
              <a:t>Amgen Scholars Symposium at MIT</a:t>
            </a:r>
          </a:p>
        </p:txBody>
      </p:sp>
    </p:spTree>
    <p:extLst>
      <p:ext uri="{BB962C8B-B14F-4D97-AF65-F5344CB8AC3E}">
        <p14:creationId xmlns:p14="http://schemas.microsoft.com/office/powerpoint/2010/main" val="1847603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 in Boston</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48378" y="1779365"/>
            <a:ext cx="5123083" cy="3842312"/>
          </a:xfrm>
        </p:spPr>
      </p:pic>
      <p:sp>
        <p:nvSpPr>
          <p:cNvPr id="4" name="Content Placeholder 3"/>
          <p:cNvSpPr>
            <a:spLocks noGrp="1"/>
          </p:cNvSpPr>
          <p:nvPr>
            <p:ph sz="half" idx="2"/>
          </p:nvPr>
        </p:nvSpPr>
        <p:spPr>
          <a:xfrm>
            <a:off x="1097281" y="5674314"/>
            <a:ext cx="9889342" cy="652059"/>
          </a:xfrm>
        </p:spPr>
        <p:txBody>
          <a:bodyPr>
            <a:normAutofit fontScale="62500" lnSpcReduction="20000"/>
          </a:bodyPr>
          <a:lstStyle/>
          <a:p>
            <a:pPr>
              <a:buFont typeface="Wingdings" panose="05000000000000000000" pitchFamily="2" charset="2"/>
              <a:buChar char="q"/>
            </a:pPr>
            <a:r>
              <a:rPr lang="en-US" dirty="0"/>
              <a:t>Left: A group photo of me with my cohort during an outing in Boston, MA. We went to visit the Boston Harbor and have dinner together.</a:t>
            </a:r>
          </a:p>
          <a:p>
            <a:pPr>
              <a:buFont typeface="Wingdings" panose="05000000000000000000" pitchFamily="2" charset="2"/>
              <a:buChar char="q"/>
            </a:pPr>
            <a:r>
              <a:rPr lang="en-US" dirty="0"/>
              <a:t>Right: Me and two of my friends at a diner in Cambridge.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1787" y="1779365"/>
            <a:ext cx="5766036" cy="3842312"/>
          </a:xfrm>
          <a:prstGeom prst="rect">
            <a:avLst/>
          </a:prstGeom>
        </p:spPr>
      </p:pic>
    </p:spTree>
    <p:extLst>
      <p:ext uri="{BB962C8B-B14F-4D97-AF65-F5344CB8AC3E}">
        <p14:creationId xmlns:p14="http://schemas.microsoft.com/office/powerpoint/2010/main" val="4040867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Amgen Scholars Program?</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626242" y="1893912"/>
            <a:ext cx="6345987" cy="1441775"/>
          </a:xfrm>
        </p:spPr>
      </p:pic>
      <p:sp>
        <p:nvSpPr>
          <p:cNvPr id="4" name="Content Placeholder 3"/>
          <p:cNvSpPr>
            <a:spLocks noGrp="1"/>
          </p:cNvSpPr>
          <p:nvPr>
            <p:ph sz="half" idx="2"/>
          </p:nvPr>
        </p:nvSpPr>
        <p:spPr>
          <a:xfrm>
            <a:off x="315884" y="3314421"/>
            <a:ext cx="11621191" cy="2128368"/>
          </a:xfrm>
        </p:spPr>
        <p:txBody>
          <a:bodyPr>
            <a:noAutofit/>
          </a:bodyPr>
          <a:lstStyle/>
          <a:p>
            <a:pPr algn="just">
              <a:buFont typeface="Wingdings" panose="05000000000000000000" pitchFamily="2" charset="2"/>
              <a:buChar char="q"/>
            </a:pPr>
            <a:r>
              <a:rPr lang="en-US" sz="2800" dirty="0"/>
              <a:t>Mission:</a:t>
            </a:r>
          </a:p>
          <a:p>
            <a:pPr lvl="1" algn="just">
              <a:buFont typeface="Wingdings" panose="05000000000000000000" pitchFamily="2" charset="2"/>
              <a:buChar char="q"/>
            </a:pPr>
            <a:r>
              <a:rPr lang="en-US" sz="2000" dirty="0"/>
              <a:t>The Amgen Scholars Program provides hundreds of selected undergraduate students with the opportunity to engage in a hands-on research experience at many of the world's leading educational institutions. </a:t>
            </a:r>
          </a:p>
          <a:p>
            <a:pPr lvl="1" algn="just">
              <a:buFont typeface="Wingdings" panose="05000000000000000000" pitchFamily="2" charset="2"/>
              <a:buChar char="q"/>
            </a:pPr>
            <a:r>
              <a:rPr lang="en-US" sz="2000" dirty="0"/>
              <a:t>The Program seeks to increase learning and networking opportunities for students committed to pursuing science or engineering careers and to spark the interest and broaden the perspective of students considering scientific careers. </a:t>
            </a:r>
          </a:p>
          <a:p>
            <a:pPr lvl="1" algn="just">
              <a:buFont typeface="Wingdings" panose="05000000000000000000" pitchFamily="2" charset="2"/>
              <a:buChar char="q"/>
            </a:pPr>
            <a:r>
              <a:rPr lang="en-US" sz="2000" dirty="0"/>
              <a:t>Ultimately, the Program aims to increase the number of students pursuing advanced training and careers in the sciences.</a:t>
            </a:r>
            <a:endParaRPr lang="en-US" sz="3200" dirty="0"/>
          </a:p>
          <a:p>
            <a:pPr marL="201168" lvl="1" indent="0" algn="just">
              <a:buNone/>
            </a:pPr>
            <a:r>
              <a:rPr lang="en-US" sz="1200" dirty="0">
                <a:hlinkClick r:id="rId3"/>
              </a:rPr>
              <a:t>http://www.amgenscholars.com/us-program</a:t>
            </a:r>
            <a:r>
              <a:rPr lang="en-US" sz="1200" dirty="0"/>
              <a:t>  </a:t>
            </a:r>
          </a:p>
        </p:txBody>
      </p:sp>
    </p:spTree>
    <p:extLst>
      <p:ext uri="{BB962C8B-B14F-4D97-AF65-F5344CB8AC3E}">
        <p14:creationId xmlns:p14="http://schemas.microsoft.com/office/powerpoint/2010/main" val="3203820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Experiences on Campus at MIT</a:t>
            </a:r>
          </a:p>
        </p:txBody>
      </p:sp>
      <p:pic>
        <p:nvPicPr>
          <p:cNvPr id="5" name="Content Placeholder 4"/>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b="11237"/>
          <a:stretch/>
        </p:blipFill>
        <p:spPr>
          <a:xfrm>
            <a:off x="1855286" y="1845734"/>
            <a:ext cx="3407830" cy="4448043"/>
          </a:xfrm>
        </p:spPr>
      </p:pic>
      <p:sp>
        <p:nvSpPr>
          <p:cNvPr id="4" name="Content Placeholder 3"/>
          <p:cNvSpPr>
            <a:spLocks noGrp="1"/>
          </p:cNvSpPr>
          <p:nvPr>
            <p:ph sz="half" idx="2"/>
          </p:nvPr>
        </p:nvSpPr>
        <p:spPr>
          <a:xfrm>
            <a:off x="5741581" y="1845735"/>
            <a:ext cx="5414099" cy="4023360"/>
          </a:xfrm>
        </p:spPr>
        <p:txBody>
          <a:bodyPr>
            <a:noAutofit/>
          </a:bodyPr>
          <a:lstStyle/>
          <a:p>
            <a:pPr>
              <a:buFont typeface="Wingdings" panose="05000000000000000000" pitchFamily="2" charset="2"/>
              <a:buChar char="q"/>
            </a:pPr>
            <a:r>
              <a:rPr lang="en-US" sz="2800" dirty="0"/>
              <a:t> This is the MIT seal that is located in a building known as Building 10. Each of the buildings on campus have a specified number. This is also true for students of different majors. </a:t>
            </a:r>
          </a:p>
          <a:p>
            <a:pPr>
              <a:buFont typeface="Wingdings" panose="05000000000000000000" pitchFamily="2" charset="2"/>
              <a:buChar char="q"/>
            </a:pPr>
            <a:r>
              <a:rPr lang="en-US" sz="2800" dirty="0"/>
              <a:t>A Biology major at MIT would be considered to be a part of “Course 7”, a “Course” is what represents a major at MIT.</a:t>
            </a:r>
          </a:p>
        </p:txBody>
      </p:sp>
    </p:spTree>
    <p:extLst>
      <p:ext uri="{BB962C8B-B14F-4D97-AF65-F5344CB8AC3E}">
        <p14:creationId xmlns:p14="http://schemas.microsoft.com/office/powerpoint/2010/main" val="3620957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 in my MIT Lab</a:t>
            </a:r>
          </a:p>
        </p:txBody>
      </p:sp>
      <p:pic>
        <p:nvPicPr>
          <p:cNvPr id="9" name="Content Placeholder 8"/>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064843" y="1790524"/>
            <a:ext cx="7518574" cy="3738407"/>
          </a:xfrm>
        </p:spPr>
      </p:pic>
      <p:sp>
        <p:nvSpPr>
          <p:cNvPr id="11" name="Content Placeholder 10"/>
          <p:cNvSpPr>
            <a:spLocks noGrp="1"/>
          </p:cNvSpPr>
          <p:nvPr>
            <p:ph sz="half" idx="2"/>
          </p:nvPr>
        </p:nvSpPr>
        <p:spPr>
          <a:xfrm>
            <a:off x="1520456" y="5582095"/>
            <a:ext cx="9635224" cy="435935"/>
          </a:xfrm>
        </p:spPr>
        <p:txBody>
          <a:bodyPr>
            <a:normAutofit fontScale="77500" lnSpcReduction="20000"/>
          </a:bodyPr>
          <a:lstStyle/>
          <a:p>
            <a:pPr>
              <a:buFont typeface="Wingdings" panose="05000000000000000000" pitchFamily="2" charset="2"/>
              <a:buChar char="q"/>
            </a:pPr>
            <a:r>
              <a:rPr lang="en-US" dirty="0"/>
              <a:t>Image of the David H. Koch Institute for Integrative Cancer Research. This is the building I worked in during the summer.</a:t>
            </a:r>
          </a:p>
        </p:txBody>
      </p:sp>
    </p:spTree>
    <p:extLst>
      <p:ext uri="{BB962C8B-B14F-4D97-AF65-F5344CB8AC3E}">
        <p14:creationId xmlns:p14="http://schemas.microsoft.com/office/powerpoint/2010/main" val="1368510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 in my MIT Lab</a:t>
            </a:r>
          </a:p>
        </p:txBody>
      </p:sp>
      <p:pic>
        <p:nvPicPr>
          <p:cNvPr id="5" name="Content Placeholder 4"/>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99468" y="1845735"/>
            <a:ext cx="5238233" cy="3157908"/>
          </a:xfrm>
        </p:spPr>
      </p:pic>
      <p:sp>
        <p:nvSpPr>
          <p:cNvPr id="4" name="Content Placeholder 3"/>
          <p:cNvSpPr>
            <a:spLocks noGrp="1"/>
          </p:cNvSpPr>
          <p:nvPr>
            <p:ph sz="half" idx="2"/>
          </p:nvPr>
        </p:nvSpPr>
        <p:spPr>
          <a:xfrm>
            <a:off x="1275907" y="5112018"/>
            <a:ext cx="9835324" cy="1195177"/>
          </a:xfrm>
        </p:spPr>
        <p:txBody>
          <a:bodyPr>
            <a:normAutofit/>
          </a:bodyPr>
          <a:lstStyle/>
          <a:p>
            <a:pPr>
              <a:buFont typeface="Wingdings" panose="05000000000000000000" pitchFamily="2" charset="2"/>
              <a:buChar char="q"/>
            </a:pPr>
            <a:r>
              <a:rPr lang="en-US" dirty="0"/>
              <a:t>This is an image I took in the lab of Dr. Matthew Vander </a:t>
            </a:r>
            <a:r>
              <a:rPr lang="en-US" dirty="0" err="1"/>
              <a:t>Heiden</a:t>
            </a:r>
            <a:r>
              <a:rPr lang="en-US" dirty="0"/>
              <a:t>. The research lab I worked in this lab focused on Cancer Metabolism.</a:t>
            </a:r>
          </a:p>
        </p:txBody>
      </p:sp>
      <p:pic>
        <p:nvPicPr>
          <p:cNvPr id="6" name="Content Placeholder 6"/>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6397190" y="1845735"/>
            <a:ext cx="4938712" cy="3157908"/>
          </a:xfrm>
          <a:prstGeom prst="rect">
            <a:avLst/>
          </a:prstGeom>
        </p:spPr>
      </p:pic>
    </p:spTree>
    <p:extLst>
      <p:ext uri="{BB962C8B-B14F-4D97-AF65-F5344CB8AC3E}">
        <p14:creationId xmlns:p14="http://schemas.microsoft.com/office/powerpoint/2010/main" val="3302541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a:t>Experience in my MIT Lab</a:t>
            </a:r>
          </a:p>
        </p:txBody>
      </p:sp>
      <p:sp>
        <p:nvSpPr>
          <p:cNvPr id="7" name="Content Placeholder 3"/>
          <p:cNvSpPr>
            <a:spLocks noGrp="1"/>
          </p:cNvSpPr>
          <p:nvPr>
            <p:ph sz="half" idx="2"/>
          </p:nvPr>
        </p:nvSpPr>
        <p:spPr>
          <a:xfrm>
            <a:off x="994853" y="5614381"/>
            <a:ext cx="10156219" cy="424912"/>
          </a:xfrm>
        </p:spPr>
        <p:txBody>
          <a:bodyPr>
            <a:normAutofit/>
          </a:bodyPr>
          <a:lstStyle/>
          <a:p>
            <a:pPr>
              <a:buFont typeface="Wingdings" panose="05000000000000000000" pitchFamily="2" charset="2"/>
              <a:buChar char="q"/>
            </a:pPr>
            <a:r>
              <a:rPr lang="en-US" dirty="0"/>
              <a:t>These are images of the 3D organoids (organ-like cells), I developed in the Vander </a:t>
            </a:r>
            <a:r>
              <a:rPr lang="en-US" dirty="0" err="1"/>
              <a:t>Heiden</a:t>
            </a:r>
            <a:r>
              <a:rPr lang="en-US" dirty="0"/>
              <a:t> Lab.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7152" y="1801156"/>
            <a:ext cx="4981388" cy="3736041"/>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0414" y="1801156"/>
            <a:ext cx="4844902" cy="3749429"/>
          </a:xfrm>
          <a:prstGeom prst="rect">
            <a:avLst/>
          </a:prstGeom>
        </p:spPr>
      </p:pic>
    </p:spTree>
    <p:extLst>
      <p:ext uri="{BB962C8B-B14F-4D97-AF65-F5344CB8AC3E}">
        <p14:creationId xmlns:p14="http://schemas.microsoft.com/office/powerpoint/2010/main" val="2143654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Amgen Scholars National Symposium</a:t>
            </a:r>
          </a:p>
        </p:txBody>
      </p:sp>
      <p:pic>
        <p:nvPicPr>
          <p:cNvPr id="7" name="Content Placeholder 6"/>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89097" y="1845736"/>
            <a:ext cx="5546577" cy="3385484"/>
          </a:xfrm>
        </p:spPr>
      </p:pic>
      <p:sp>
        <p:nvSpPr>
          <p:cNvPr id="6" name="Content Placeholder 5"/>
          <p:cNvSpPr>
            <a:spLocks noGrp="1"/>
          </p:cNvSpPr>
          <p:nvPr>
            <p:ph sz="half" idx="2"/>
          </p:nvPr>
        </p:nvSpPr>
        <p:spPr/>
        <p:txBody>
          <a:bodyPr/>
          <a:lstStyle/>
          <a:p>
            <a:pPr algn="just">
              <a:buFont typeface="Wingdings" panose="05000000000000000000" pitchFamily="2" charset="2"/>
              <a:buChar char="q"/>
            </a:pPr>
            <a:r>
              <a:rPr lang="en-US" dirty="0"/>
              <a:t> During the Amgen Scholars Research Symposium at the University of California in Los Angeles (UCLA), I was granted the opportunity to speak on behalf of the MIT Amgen scholars during the opening ceremony for the symposium. </a:t>
            </a:r>
          </a:p>
          <a:p>
            <a:pPr algn="just">
              <a:buFont typeface="Wingdings" panose="05000000000000000000" pitchFamily="2" charset="2"/>
              <a:buChar char="q"/>
            </a:pPr>
            <a:r>
              <a:rPr lang="en-US" dirty="0"/>
              <a:t>I was asked to share my personal background, information about my home institution, my Amgen Scholar host site, and a brief summary of my research project.</a:t>
            </a:r>
          </a:p>
          <a:p>
            <a:pPr algn="just">
              <a:buFont typeface="Wingdings" panose="05000000000000000000" pitchFamily="2" charset="2"/>
              <a:buChar char="q"/>
            </a:pPr>
            <a:r>
              <a:rPr lang="en-US" dirty="0"/>
              <a:t>There were only 10 students chosen, one from each Amgen US site, to participate in this introduction.</a:t>
            </a:r>
          </a:p>
        </p:txBody>
      </p:sp>
    </p:spTree>
    <p:extLst>
      <p:ext uri="{BB962C8B-B14F-4D97-AF65-F5344CB8AC3E}">
        <p14:creationId xmlns:p14="http://schemas.microsoft.com/office/powerpoint/2010/main" val="530616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Amgen Scholars National Symposium</a:t>
            </a:r>
          </a:p>
        </p:txBody>
      </p:sp>
      <p:pic>
        <p:nvPicPr>
          <p:cNvPr id="5" name="Content Placeholder 4"/>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97280" y="1882643"/>
            <a:ext cx="4938712" cy="2620925"/>
          </a:xfrm>
        </p:spPr>
      </p:pic>
      <p:pic>
        <p:nvPicPr>
          <p:cNvPr id="6" name="Content Placeholder 5"/>
          <p:cNvPicPr>
            <a:picLocks noGrp="1" noChangeAspect="1"/>
          </p:cNvPicPr>
          <p:nvPr>
            <p:ph sz="half" idx="2"/>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218555" y="1882642"/>
            <a:ext cx="4937125" cy="2620925"/>
          </a:xfrm>
        </p:spPr>
      </p:pic>
      <p:sp>
        <p:nvSpPr>
          <p:cNvPr id="7" name="Content Placeholder 5"/>
          <p:cNvSpPr txBox="1">
            <a:spLocks/>
          </p:cNvSpPr>
          <p:nvPr/>
        </p:nvSpPr>
        <p:spPr>
          <a:xfrm>
            <a:off x="946298" y="4648849"/>
            <a:ext cx="10575142" cy="1477848"/>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q"/>
            </a:pPr>
            <a:r>
              <a:rPr lang="en-US" sz="1800" dirty="0"/>
              <a:t> The Amgen Scholars Symposium also provided us with the opportunity to visit the Amgen Headquarters. More specifically, we were able to attend various talks discussing topics such as Cancer Biology, topics related to Biomedical Engineering, Cell Signaling, Pharmacology, and so on. </a:t>
            </a:r>
          </a:p>
          <a:p>
            <a:pPr>
              <a:buFont typeface="Wingdings" panose="05000000000000000000" pitchFamily="2" charset="2"/>
              <a:buChar char="q"/>
            </a:pPr>
            <a:r>
              <a:rPr lang="en-US" sz="1800" dirty="0"/>
              <a:t>The image above is a moment where students were able to sit in on a presentation given by a prominent member of the Amgen executive board, and share our thoughts on the companies work on drug development.</a:t>
            </a:r>
          </a:p>
        </p:txBody>
      </p:sp>
    </p:spTree>
    <p:extLst>
      <p:ext uri="{BB962C8B-B14F-4D97-AF65-F5344CB8AC3E}">
        <p14:creationId xmlns:p14="http://schemas.microsoft.com/office/powerpoint/2010/main" val="3629022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Amgen Scholars National Symposium</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55179" y="1822546"/>
            <a:ext cx="5348177" cy="3592515"/>
          </a:xfrm>
        </p:spPr>
      </p:pic>
      <p:pic>
        <p:nvPicPr>
          <p:cNvPr id="6" name="Content Placeholder 5"/>
          <p:cNvPicPr>
            <a:picLocks noGrp="1" noChangeAspect="1"/>
          </p:cNvPicPr>
          <p:nvPr>
            <p:ph sz="half" idx="2"/>
          </p:nvPr>
        </p:nvPicPr>
        <p:blipFill>
          <a:blip r:embed="rId3">
            <a:extLst>
              <a:ext uri="{BEBA8EAE-BF5A-486C-A8C5-ECC9F3942E4B}">
                <a14:imgProps xmlns:a14="http://schemas.microsoft.com/office/drawing/2010/main">
                  <a14:imgLayer r:embed="rId4">
                    <a14:imgEffect>
                      <a14:sharpenSoften amount="1000"/>
                    </a14:imgEffect>
                  </a14:imgLayer>
                </a14:imgProps>
              </a:ext>
              <a:ext uri="{28A0092B-C50C-407E-A947-70E740481C1C}">
                <a14:useLocalDpi xmlns:a14="http://schemas.microsoft.com/office/drawing/2010/main" val="0"/>
              </a:ext>
            </a:extLst>
          </a:blip>
          <a:stretch>
            <a:fillRect/>
          </a:stretch>
        </p:blipFill>
        <p:spPr>
          <a:xfrm>
            <a:off x="5709683" y="1827008"/>
            <a:ext cx="5699052" cy="3588053"/>
          </a:xfrm>
        </p:spPr>
      </p:pic>
      <p:sp>
        <p:nvSpPr>
          <p:cNvPr id="7" name="Content Placeholder 5"/>
          <p:cNvSpPr txBox="1">
            <a:spLocks/>
          </p:cNvSpPr>
          <p:nvPr/>
        </p:nvSpPr>
        <p:spPr>
          <a:xfrm>
            <a:off x="531625" y="5500247"/>
            <a:ext cx="10480515" cy="869449"/>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q"/>
            </a:pPr>
            <a:r>
              <a:rPr lang="en-US" dirty="0"/>
              <a:t>Image of me and my fellow colleagues from the MIT Amgen host site. This image was taken at the closing ceremony during the Amgen Scholars National Symposium. This image perfectly represented our cohort. I had an incredible time getting to know everyone in the MIT Amgen Scholars program.</a:t>
            </a:r>
          </a:p>
        </p:txBody>
      </p:sp>
    </p:spTree>
    <p:extLst>
      <p:ext uri="{BB962C8B-B14F-4D97-AF65-F5344CB8AC3E}">
        <p14:creationId xmlns:p14="http://schemas.microsoft.com/office/powerpoint/2010/main" val="55420215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docProps/app.xml><?xml version="1.0" encoding="utf-8"?>
<Properties xmlns="http://schemas.openxmlformats.org/officeDocument/2006/extended-properties" xmlns:vt="http://schemas.openxmlformats.org/officeDocument/2006/docPropsVTypes">
  <Template>Retrospect</Template>
  <TotalTime>2755</TotalTime>
  <Words>818</Words>
  <Application>Microsoft Office PowerPoint</Application>
  <PresentationFormat>Widescreen</PresentationFormat>
  <Paragraphs>51</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Calibri Light</vt:lpstr>
      <vt:lpstr>Wingdings</vt:lpstr>
      <vt:lpstr>Retrospect</vt:lpstr>
      <vt:lpstr>My Summer Experience at MIT</vt:lpstr>
      <vt:lpstr>What is the Amgen Scholars Program?</vt:lpstr>
      <vt:lpstr>Experiences on Campus at MIT</vt:lpstr>
      <vt:lpstr>Experience in my MIT Lab</vt:lpstr>
      <vt:lpstr>Experience in my MIT Lab</vt:lpstr>
      <vt:lpstr>Experience in my MIT Lab</vt:lpstr>
      <vt:lpstr>Amgen Scholars National Symposium</vt:lpstr>
      <vt:lpstr>Amgen Scholars National Symposium</vt:lpstr>
      <vt:lpstr>Amgen Scholars National Symposium</vt:lpstr>
      <vt:lpstr>Amgen Scholars National Symposium</vt:lpstr>
      <vt:lpstr>Amgen Scholars Symposium at MIT</vt:lpstr>
      <vt:lpstr>Amgen Scholars Symposium at MIT</vt:lpstr>
      <vt:lpstr>Amgen Scholars Symposium at MIT</vt:lpstr>
      <vt:lpstr>Amgen Scholars Symposium at MIT</vt:lpstr>
      <vt:lpstr>Fun in Boston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Summer Experience at MIT</dc:title>
  <dc:creator>Charlene Valdez</dc:creator>
  <cp:lastModifiedBy>Pat McGuire</cp:lastModifiedBy>
  <cp:revision>30</cp:revision>
  <dcterms:created xsi:type="dcterms:W3CDTF">2016-10-01T19:42:04Z</dcterms:created>
  <dcterms:modified xsi:type="dcterms:W3CDTF">2016-10-16T19:19:07Z</dcterms:modified>
</cp:coreProperties>
</file>