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2"/>
  </p:notesMasterIdLst>
  <p:sldIdLst>
    <p:sldId id="256" r:id="rId2"/>
    <p:sldId id="276" r:id="rId3"/>
    <p:sldId id="277" r:id="rId4"/>
    <p:sldId id="258" r:id="rId5"/>
    <p:sldId id="263" r:id="rId6"/>
    <p:sldId id="278" r:id="rId7"/>
    <p:sldId id="260" r:id="rId8"/>
    <p:sldId id="261" r:id="rId9"/>
    <p:sldId id="283" r:id="rId10"/>
    <p:sldId id="284" r:id="rId11"/>
    <p:sldId id="285" r:id="rId12"/>
    <p:sldId id="275" r:id="rId13"/>
    <p:sldId id="289" r:id="rId14"/>
    <p:sldId id="290" r:id="rId15"/>
    <p:sldId id="280" r:id="rId16"/>
    <p:sldId id="281" r:id="rId17"/>
    <p:sldId id="279" r:id="rId18"/>
    <p:sldId id="282" r:id="rId19"/>
    <p:sldId id="287" r:id="rId20"/>
    <p:sldId id="288" r:id="rId21"/>
  </p:sldIdLst>
  <p:sldSz cx="9144000" cy="6858000" type="screen4x3"/>
  <p:notesSz cx="6858000" cy="93138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CC"/>
    <a:srgbClr val="99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69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5693"/>
          </a:xfrm>
          <a:prstGeom prst="rect">
            <a:avLst/>
          </a:prstGeom>
        </p:spPr>
        <p:txBody>
          <a:bodyPr vert="horz" lIns="91440" tIns="45720" rIns="91440" bIns="45720" rtlCol="0"/>
          <a:lstStyle>
            <a:lvl1pPr algn="r">
              <a:defRPr sz="1200"/>
            </a:lvl1pPr>
          </a:lstStyle>
          <a:p>
            <a:fld id="{0A442D3E-2AFE-4469-B564-AD3A57FE4A0F}" type="datetimeFigureOut">
              <a:rPr lang="en-US" smtClean="0"/>
              <a:t>6/1/2015</a:t>
            </a:fld>
            <a:endParaRPr lang="en-US"/>
          </a:p>
        </p:txBody>
      </p:sp>
      <p:sp>
        <p:nvSpPr>
          <p:cNvPr id="4" name="Slide Image Placeholder 3"/>
          <p:cNvSpPr>
            <a:spLocks noGrp="1" noRot="1" noChangeAspect="1"/>
          </p:cNvSpPr>
          <p:nvPr>
            <p:ph type="sldImg" idx="2"/>
          </p:nvPr>
        </p:nvSpPr>
        <p:spPr>
          <a:xfrm>
            <a:off x="1101725" y="698500"/>
            <a:ext cx="4654550" cy="34925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24085"/>
            <a:ext cx="5486400" cy="41912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6553"/>
            <a:ext cx="2971800" cy="46569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46553"/>
            <a:ext cx="2971800" cy="465693"/>
          </a:xfrm>
          <a:prstGeom prst="rect">
            <a:avLst/>
          </a:prstGeom>
        </p:spPr>
        <p:txBody>
          <a:bodyPr vert="horz" lIns="91440" tIns="45720" rIns="91440" bIns="45720" rtlCol="0" anchor="b"/>
          <a:lstStyle>
            <a:lvl1pPr algn="r">
              <a:defRPr sz="1200"/>
            </a:lvl1pPr>
          </a:lstStyle>
          <a:p>
            <a:fld id="{F4F0FCAE-B751-4CAD-90FA-8CB179389B89}" type="slidenum">
              <a:rPr lang="en-US" smtClean="0"/>
              <a:t>‹#›</a:t>
            </a:fld>
            <a:endParaRPr lang="en-US"/>
          </a:p>
        </p:txBody>
      </p:sp>
    </p:spTree>
    <p:extLst>
      <p:ext uri="{BB962C8B-B14F-4D97-AF65-F5344CB8AC3E}">
        <p14:creationId xmlns:p14="http://schemas.microsoft.com/office/powerpoint/2010/main" val="6008874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23925" eaLnBrk="0" hangingPunct="0">
              <a:defRPr>
                <a:solidFill>
                  <a:schemeClr val="tx1"/>
                </a:solidFill>
                <a:latin typeface="Arial" charset="0"/>
              </a:defRPr>
            </a:lvl1pPr>
            <a:lvl2pPr marL="742950" indent="-285750" defTabSz="923925" eaLnBrk="0" hangingPunct="0">
              <a:defRPr>
                <a:solidFill>
                  <a:schemeClr val="tx1"/>
                </a:solidFill>
                <a:latin typeface="Arial" charset="0"/>
              </a:defRPr>
            </a:lvl2pPr>
            <a:lvl3pPr marL="1143000" indent="-228600" defTabSz="923925" eaLnBrk="0" hangingPunct="0">
              <a:defRPr>
                <a:solidFill>
                  <a:schemeClr val="tx1"/>
                </a:solidFill>
                <a:latin typeface="Arial" charset="0"/>
              </a:defRPr>
            </a:lvl3pPr>
            <a:lvl4pPr marL="1600200" indent="-228600" defTabSz="923925" eaLnBrk="0" hangingPunct="0">
              <a:defRPr>
                <a:solidFill>
                  <a:schemeClr val="tx1"/>
                </a:solidFill>
                <a:latin typeface="Arial" charset="0"/>
              </a:defRPr>
            </a:lvl4pPr>
            <a:lvl5pPr marL="2057400" indent="-228600" defTabSz="923925" eaLnBrk="0" hangingPunct="0">
              <a:defRPr>
                <a:solidFill>
                  <a:schemeClr val="tx1"/>
                </a:solidFill>
                <a:latin typeface="Arial" charset="0"/>
              </a:defRPr>
            </a:lvl5pPr>
            <a:lvl6pPr marL="2514600" indent="-228600" defTabSz="923925" eaLnBrk="0" fontAlgn="base" hangingPunct="0">
              <a:spcBef>
                <a:spcPct val="0"/>
              </a:spcBef>
              <a:spcAft>
                <a:spcPct val="0"/>
              </a:spcAft>
              <a:defRPr>
                <a:solidFill>
                  <a:schemeClr val="tx1"/>
                </a:solidFill>
                <a:latin typeface="Arial" charset="0"/>
              </a:defRPr>
            </a:lvl6pPr>
            <a:lvl7pPr marL="2971800" indent="-228600" defTabSz="923925" eaLnBrk="0" fontAlgn="base" hangingPunct="0">
              <a:spcBef>
                <a:spcPct val="0"/>
              </a:spcBef>
              <a:spcAft>
                <a:spcPct val="0"/>
              </a:spcAft>
              <a:defRPr>
                <a:solidFill>
                  <a:schemeClr val="tx1"/>
                </a:solidFill>
                <a:latin typeface="Arial" charset="0"/>
              </a:defRPr>
            </a:lvl7pPr>
            <a:lvl8pPr marL="3429000" indent="-228600" defTabSz="923925" eaLnBrk="0" fontAlgn="base" hangingPunct="0">
              <a:spcBef>
                <a:spcPct val="0"/>
              </a:spcBef>
              <a:spcAft>
                <a:spcPct val="0"/>
              </a:spcAft>
              <a:defRPr>
                <a:solidFill>
                  <a:schemeClr val="tx1"/>
                </a:solidFill>
                <a:latin typeface="Arial" charset="0"/>
              </a:defRPr>
            </a:lvl8pPr>
            <a:lvl9pPr marL="3886200" indent="-228600" defTabSz="923925" eaLnBrk="0" fontAlgn="base" hangingPunct="0">
              <a:spcBef>
                <a:spcPct val="0"/>
              </a:spcBef>
              <a:spcAft>
                <a:spcPct val="0"/>
              </a:spcAft>
              <a:defRPr>
                <a:solidFill>
                  <a:schemeClr val="tx1"/>
                </a:solidFill>
                <a:latin typeface="Arial" charset="0"/>
              </a:defRPr>
            </a:lvl9pPr>
          </a:lstStyle>
          <a:p>
            <a:pPr eaLnBrk="1" hangingPunct="1"/>
            <a:fld id="{E6C4F731-113B-4B91-AC5B-61DE8173DD99}" type="slidenum">
              <a:rPr lang="en-US"/>
              <a:pPr eaLnBrk="1" hangingPunct="1"/>
              <a:t>12</a:t>
            </a:fld>
            <a:endParaRPr lang="en-US"/>
          </a:p>
        </p:txBody>
      </p:sp>
      <p:sp>
        <p:nvSpPr>
          <p:cNvPr id="32771" name="Rectangle 2"/>
          <p:cNvSpPr>
            <a:spLocks noGrp="1" noRot="1" noChangeAspect="1" noChangeArrowheads="1" noTextEdit="1"/>
          </p:cNvSpPr>
          <p:nvPr>
            <p:ph type="sldImg"/>
          </p:nvPr>
        </p:nvSpPr>
        <p:spPr>
          <a:xfrm>
            <a:off x="1108075" y="698500"/>
            <a:ext cx="4654550" cy="3492500"/>
          </a:xfrm>
          <a:ln/>
        </p:spPr>
      </p:sp>
      <p:sp>
        <p:nvSpPr>
          <p:cNvPr id="32772"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7110577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EE6E953-BF05-496E-A678-B402F5832ADC}" type="datetime1">
              <a:rPr lang="en-US" smtClean="0"/>
              <a:t>6/1/2015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DA5089-2D1E-48CD-93C3-E6B2D6021EA0}" type="slidenum">
              <a:rPr lang="en-US" smtClean="0"/>
              <a:t>‹#›</a:t>
            </a:fld>
            <a:endParaRPr lang="en-US"/>
          </a:p>
        </p:txBody>
      </p:sp>
    </p:spTree>
    <p:extLst>
      <p:ext uri="{BB962C8B-B14F-4D97-AF65-F5344CB8AC3E}">
        <p14:creationId xmlns:p14="http://schemas.microsoft.com/office/powerpoint/2010/main" val="15108472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856D2C-A5F6-450E-9921-9B11BCD51432}" type="datetime1">
              <a:rPr lang="en-US" smtClean="0"/>
              <a:t>6/1/2015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DA5089-2D1E-48CD-93C3-E6B2D6021EA0}" type="slidenum">
              <a:rPr lang="en-US" smtClean="0"/>
              <a:t>‹#›</a:t>
            </a:fld>
            <a:endParaRPr lang="en-US"/>
          </a:p>
        </p:txBody>
      </p:sp>
    </p:spTree>
    <p:extLst>
      <p:ext uri="{BB962C8B-B14F-4D97-AF65-F5344CB8AC3E}">
        <p14:creationId xmlns:p14="http://schemas.microsoft.com/office/powerpoint/2010/main" val="1271697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D3D897-21FF-42B2-AC33-CBAA83E4B27D}" type="datetime1">
              <a:rPr lang="en-US" smtClean="0"/>
              <a:t>6/1/2015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DA5089-2D1E-48CD-93C3-E6B2D6021EA0}" type="slidenum">
              <a:rPr lang="en-US" smtClean="0"/>
              <a:t>‹#›</a:t>
            </a:fld>
            <a:endParaRPr lang="en-US"/>
          </a:p>
        </p:txBody>
      </p:sp>
    </p:spTree>
    <p:extLst>
      <p:ext uri="{BB962C8B-B14F-4D97-AF65-F5344CB8AC3E}">
        <p14:creationId xmlns:p14="http://schemas.microsoft.com/office/powerpoint/2010/main" val="2370763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F6FFB4-03F3-4534-AB09-9E49BA6489E2}" type="datetime1">
              <a:rPr lang="en-US" smtClean="0"/>
              <a:t>6/1/2015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DA5089-2D1E-48CD-93C3-E6B2D6021EA0}" type="slidenum">
              <a:rPr lang="en-US" smtClean="0"/>
              <a:t>‹#›</a:t>
            </a:fld>
            <a:endParaRPr lang="en-US"/>
          </a:p>
        </p:txBody>
      </p:sp>
    </p:spTree>
    <p:extLst>
      <p:ext uri="{BB962C8B-B14F-4D97-AF65-F5344CB8AC3E}">
        <p14:creationId xmlns:p14="http://schemas.microsoft.com/office/powerpoint/2010/main" val="31416976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C1D24EB-064F-4D33-B00A-D916ED68AD73}" type="datetime1">
              <a:rPr lang="en-US" smtClean="0"/>
              <a:t>6/1/2015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DA5089-2D1E-48CD-93C3-E6B2D6021EA0}" type="slidenum">
              <a:rPr lang="en-US" smtClean="0"/>
              <a:t>‹#›</a:t>
            </a:fld>
            <a:endParaRPr lang="en-US"/>
          </a:p>
        </p:txBody>
      </p:sp>
    </p:spTree>
    <p:extLst>
      <p:ext uri="{BB962C8B-B14F-4D97-AF65-F5344CB8AC3E}">
        <p14:creationId xmlns:p14="http://schemas.microsoft.com/office/powerpoint/2010/main" val="19628153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34B8EB0-2EF1-40A0-8BAB-ED5CAB4FF48A}" type="datetime1">
              <a:rPr lang="en-US" smtClean="0"/>
              <a:t>6/1/2015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DA5089-2D1E-48CD-93C3-E6B2D6021EA0}" type="slidenum">
              <a:rPr lang="en-US" smtClean="0"/>
              <a:t>‹#›</a:t>
            </a:fld>
            <a:endParaRPr lang="en-US"/>
          </a:p>
        </p:txBody>
      </p:sp>
    </p:spTree>
    <p:extLst>
      <p:ext uri="{BB962C8B-B14F-4D97-AF65-F5344CB8AC3E}">
        <p14:creationId xmlns:p14="http://schemas.microsoft.com/office/powerpoint/2010/main" val="3338590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A19D063-CEA9-4FC5-83BA-6F2D9CFCEB04}" type="datetime1">
              <a:rPr lang="en-US" smtClean="0"/>
              <a:t>6/1/2015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4DA5089-2D1E-48CD-93C3-E6B2D6021EA0}" type="slidenum">
              <a:rPr lang="en-US" smtClean="0"/>
              <a:t>‹#›</a:t>
            </a:fld>
            <a:endParaRPr lang="en-US"/>
          </a:p>
        </p:txBody>
      </p:sp>
    </p:spTree>
    <p:extLst>
      <p:ext uri="{BB962C8B-B14F-4D97-AF65-F5344CB8AC3E}">
        <p14:creationId xmlns:p14="http://schemas.microsoft.com/office/powerpoint/2010/main" val="6247341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9A22AC6-B6ED-4178-BE42-2C8D49814C66}" type="datetime1">
              <a:rPr lang="en-US" smtClean="0"/>
              <a:t>6/1/2015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DA5089-2D1E-48CD-93C3-E6B2D6021EA0}" type="slidenum">
              <a:rPr lang="en-US" smtClean="0"/>
              <a:t>‹#›</a:t>
            </a:fld>
            <a:endParaRPr lang="en-US"/>
          </a:p>
        </p:txBody>
      </p:sp>
    </p:spTree>
    <p:extLst>
      <p:ext uri="{BB962C8B-B14F-4D97-AF65-F5344CB8AC3E}">
        <p14:creationId xmlns:p14="http://schemas.microsoft.com/office/powerpoint/2010/main" val="2422700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C103FA-776B-4C04-B800-5C0D7A25EDA0}" type="datetime1">
              <a:rPr lang="en-US" smtClean="0"/>
              <a:t>6/1/2015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4DA5089-2D1E-48CD-93C3-E6B2D6021EA0}" type="slidenum">
              <a:rPr lang="en-US" smtClean="0"/>
              <a:t>‹#›</a:t>
            </a:fld>
            <a:endParaRPr lang="en-US"/>
          </a:p>
        </p:txBody>
      </p:sp>
    </p:spTree>
    <p:extLst>
      <p:ext uri="{BB962C8B-B14F-4D97-AF65-F5344CB8AC3E}">
        <p14:creationId xmlns:p14="http://schemas.microsoft.com/office/powerpoint/2010/main" val="761474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8286A3-F998-4DDA-B8E8-4067F8E1CD84}" type="datetime1">
              <a:rPr lang="en-US" smtClean="0"/>
              <a:t>6/1/2015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DA5089-2D1E-48CD-93C3-E6B2D6021EA0}" type="slidenum">
              <a:rPr lang="en-US" smtClean="0"/>
              <a:t>‹#›</a:t>
            </a:fld>
            <a:endParaRPr lang="en-US"/>
          </a:p>
        </p:txBody>
      </p:sp>
    </p:spTree>
    <p:extLst>
      <p:ext uri="{BB962C8B-B14F-4D97-AF65-F5344CB8AC3E}">
        <p14:creationId xmlns:p14="http://schemas.microsoft.com/office/powerpoint/2010/main" val="28693118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270D01-FCC7-4462-AD60-14D6E35D2672}" type="datetime1">
              <a:rPr lang="en-US" smtClean="0"/>
              <a:t>6/1/2015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DA5089-2D1E-48CD-93C3-E6B2D6021EA0}" type="slidenum">
              <a:rPr lang="en-US" smtClean="0"/>
              <a:t>‹#›</a:t>
            </a:fld>
            <a:endParaRPr lang="en-US"/>
          </a:p>
        </p:txBody>
      </p:sp>
    </p:spTree>
    <p:extLst>
      <p:ext uri="{BB962C8B-B14F-4D97-AF65-F5344CB8AC3E}">
        <p14:creationId xmlns:p14="http://schemas.microsoft.com/office/powerpoint/2010/main" val="33292464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15431F-A141-4580-B70F-5D49FAF25854}" type="datetime1">
              <a:rPr lang="en-US" smtClean="0"/>
              <a:t>6/1/2015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DA5089-2D1E-48CD-93C3-E6B2D6021EA0}" type="slidenum">
              <a:rPr lang="en-US" smtClean="0"/>
              <a:t>‹#›</a:t>
            </a:fld>
            <a:endParaRPr lang="en-US"/>
          </a:p>
        </p:txBody>
      </p:sp>
    </p:spTree>
    <p:extLst>
      <p:ext uri="{BB962C8B-B14F-4D97-AF65-F5344CB8AC3E}">
        <p14:creationId xmlns:p14="http://schemas.microsoft.com/office/powerpoint/2010/main" val="667076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9.emf"/><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hyperlink" Target="https://www.insidehighered.com/news/2015/05/21/rich-universities-get-richer-are-poor-students-being-left-behind"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0"/>
            <a:ext cx="10972800" cy="7235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ubtitle 2"/>
          <p:cNvSpPr>
            <a:spLocks noGrp="1"/>
          </p:cNvSpPr>
          <p:nvPr>
            <p:ph type="subTitle" idx="1"/>
          </p:nvPr>
        </p:nvSpPr>
        <p:spPr>
          <a:xfrm>
            <a:off x="2438400" y="4876800"/>
            <a:ext cx="6400800" cy="1752600"/>
          </a:xfrm>
        </p:spPr>
        <p:txBody>
          <a:bodyPr>
            <a:normAutofit fontScale="92500" lnSpcReduction="20000"/>
          </a:bodyPr>
          <a:lstStyle/>
          <a:p>
            <a:pPr algn="r"/>
            <a:r>
              <a:rPr lang="en-US" sz="1400" dirty="0" smtClean="0">
                <a:solidFill>
                  <a:schemeClr val="bg1"/>
                </a:solidFill>
              </a:rPr>
              <a:t>Remarks for </a:t>
            </a:r>
          </a:p>
          <a:p>
            <a:pPr algn="r"/>
            <a:r>
              <a:rPr lang="en-US" sz="1400" dirty="0" smtClean="0">
                <a:solidFill>
                  <a:schemeClr val="bg1"/>
                </a:solidFill>
              </a:rPr>
              <a:t>Brown Edwards</a:t>
            </a:r>
          </a:p>
          <a:p>
            <a:pPr algn="r"/>
            <a:r>
              <a:rPr lang="en-US" sz="1400" dirty="0" smtClean="0">
                <a:solidFill>
                  <a:schemeClr val="bg1"/>
                </a:solidFill>
              </a:rPr>
              <a:t> Conference</a:t>
            </a:r>
          </a:p>
          <a:p>
            <a:pPr algn="r"/>
            <a:r>
              <a:rPr lang="en-US" sz="1400" dirty="0" smtClean="0">
                <a:solidFill>
                  <a:schemeClr val="bg1"/>
                </a:solidFill>
              </a:rPr>
              <a:t>June 1, 2015</a:t>
            </a:r>
          </a:p>
          <a:p>
            <a:pPr algn="r"/>
            <a:endParaRPr lang="en-US" sz="1400" dirty="0" smtClean="0">
              <a:solidFill>
                <a:schemeClr val="bg1"/>
              </a:solidFill>
            </a:endParaRPr>
          </a:p>
          <a:p>
            <a:pPr algn="r"/>
            <a:r>
              <a:rPr lang="en-US" sz="1400" dirty="0" smtClean="0">
                <a:solidFill>
                  <a:schemeClr val="bg1"/>
                </a:solidFill>
              </a:rPr>
              <a:t>President Patricia McGuire</a:t>
            </a:r>
          </a:p>
          <a:p>
            <a:pPr algn="r"/>
            <a:r>
              <a:rPr lang="en-US" sz="1400" dirty="0" smtClean="0">
                <a:solidFill>
                  <a:schemeClr val="bg1"/>
                </a:solidFill>
              </a:rPr>
              <a:t>Trinity Washington University</a:t>
            </a:r>
          </a:p>
          <a:p>
            <a:pPr algn="r"/>
            <a:r>
              <a:rPr lang="en-US" sz="1400" dirty="0" smtClean="0">
                <a:solidFill>
                  <a:schemeClr val="bg1"/>
                </a:solidFill>
              </a:rPr>
              <a:t>president@trinitydc.edu</a:t>
            </a:r>
            <a:endParaRPr lang="en-US" sz="1400" dirty="0">
              <a:solidFill>
                <a:schemeClr val="bg1"/>
              </a:solidFill>
            </a:endParaRPr>
          </a:p>
        </p:txBody>
      </p:sp>
      <p:sp>
        <p:nvSpPr>
          <p:cNvPr id="4" name="Rectangle 3"/>
          <p:cNvSpPr/>
          <p:nvPr/>
        </p:nvSpPr>
        <p:spPr>
          <a:xfrm>
            <a:off x="4343400" y="990600"/>
            <a:ext cx="4572000" cy="769441"/>
          </a:xfrm>
          <a:prstGeom prst="rect">
            <a:avLst/>
          </a:prstGeom>
        </p:spPr>
        <p:txBody>
          <a:bodyPr>
            <a:spAutoFit/>
          </a:bodyPr>
          <a:lstStyle/>
          <a:p>
            <a:pPr algn="r"/>
            <a:r>
              <a:rPr lang="en-US" sz="2400" dirty="0">
                <a:solidFill>
                  <a:schemeClr val="bg1"/>
                </a:solidFill>
              </a:rPr>
              <a:t>Thriving in Perilous Times</a:t>
            </a:r>
            <a:br>
              <a:rPr lang="en-US" sz="2400" dirty="0">
                <a:solidFill>
                  <a:schemeClr val="bg1"/>
                </a:solidFill>
              </a:rPr>
            </a:br>
            <a:r>
              <a:rPr lang="en-US" sz="2000" dirty="0" smtClean="0">
                <a:solidFill>
                  <a:schemeClr val="bg1"/>
                </a:solidFill>
              </a:rPr>
              <a:t> </a:t>
            </a:r>
            <a:endParaRPr lang="en-US" sz="2000" dirty="0">
              <a:solidFill>
                <a:schemeClr val="bg1"/>
              </a:solidFill>
            </a:endParaRPr>
          </a:p>
        </p:txBody>
      </p:sp>
    </p:spTree>
    <p:extLst>
      <p:ext uri="{BB962C8B-B14F-4D97-AF65-F5344CB8AC3E}">
        <p14:creationId xmlns:p14="http://schemas.microsoft.com/office/powerpoint/2010/main" val="1162737350"/>
      </p:ext>
    </p:extLst>
  </p:cSld>
  <p:clrMapOvr>
    <a:masterClrMapping/>
  </p:clrMapOvr>
  <mc:AlternateContent xmlns:mc="http://schemas.openxmlformats.org/markup-compatibility/2006">
    <mc:Choice xmlns:p14="http://schemas.microsoft.com/office/powerpoint/2010/main" Requires="p14">
      <p:transition spd="slow" p14:dur="1500">
        <p14:ripple dir="ru"/>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p:cNvSpPr/>
          <p:nvPr/>
        </p:nvSpPr>
        <p:spPr>
          <a:xfrm>
            <a:off x="1551708" y="228600"/>
            <a:ext cx="6144491" cy="5943600"/>
          </a:xfrm>
          <a:custGeom>
            <a:avLst/>
            <a:gdLst>
              <a:gd name="connsiteX0" fmla="*/ 0 w 6705600"/>
              <a:gd name="connsiteY0" fmla="*/ 3352800 h 6705600"/>
              <a:gd name="connsiteX1" fmla="*/ 3352800 w 6705600"/>
              <a:gd name="connsiteY1" fmla="*/ 0 h 6705600"/>
              <a:gd name="connsiteX2" fmla="*/ 6705600 w 6705600"/>
              <a:gd name="connsiteY2" fmla="*/ 3352800 h 6705600"/>
              <a:gd name="connsiteX3" fmla="*/ 3352800 w 6705600"/>
              <a:gd name="connsiteY3" fmla="*/ 6705600 h 6705600"/>
              <a:gd name="connsiteX4" fmla="*/ 0 w 6705600"/>
              <a:gd name="connsiteY4" fmla="*/ 3352800 h 670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5600" h="6705600">
                <a:moveTo>
                  <a:pt x="0" y="3352800"/>
                </a:moveTo>
                <a:cubicBezTo>
                  <a:pt x="0" y="1501100"/>
                  <a:pt x="1501100" y="0"/>
                  <a:pt x="3352800" y="0"/>
                </a:cubicBezTo>
                <a:cubicBezTo>
                  <a:pt x="5204500" y="0"/>
                  <a:pt x="6705600" y="1501100"/>
                  <a:pt x="6705600" y="3352800"/>
                </a:cubicBezTo>
                <a:cubicBezTo>
                  <a:pt x="6705600" y="5204500"/>
                  <a:pt x="5204500" y="6705600"/>
                  <a:pt x="3352800" y="6705600"/>
                </a:cubicBezTo>
                <a:cubicBezTo>
                  <a:pt x="1501100" y="6705600"/>
                  <a:pt x="0" y="5204500"/>
                  <a:pt x="0" y="3352800"/>
                </a:cubicBezTo>
                <a:close/>
              </a:path>
            </a:pathLst>
          </a:cu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00" tIns="365760" rIns="1737360" bIns="5478273" numCol="1" spcCol="1270" anchor="ctr" anchorCtr="0">
            <a:noAutofit/>
          </a:bodyPr>
          <a:lstStyle/>
          <a:p>
            <a:pPr lvl="0" algn="ctr" defTabSz="711200">
              <a:lnSpc>
                <a:spcPct val="90000"/>
              </a:lnSpc>
              <a:spcBef>
                <a:spcPct val="0"/>
              </a:spcBef>
              <a:spcAft>
                <a:spcPct val="35000"/>
              </a:spcAft>
            </a:pPr>
            <a:r>
              <a:rPr lang="en-US" sz="1600" b="1" kern="1200" dirty="0" smtClean="0"/>
              <a:t>Finance – Operations - Advancement</a:t>
            </a:r>
            <a:endParaRPr lang="en-US" sz="1600" b="1" kern="1200" dirty="0"/>
          </a:p>
        </p:txBody>
      </p:sp>
      <p:sp>
        <p:nvSpPr>
          <p:cNvPr id="6" name="Freeform 5"/>
          <p:cNvSpPr/>
          <p:nvPr/>
        </p:nvSpPr>
        <p:spPr>
          <a:xfrm>
            <a:off x="1752600" y="1066800"/>
            <a:ext cx="5715000" cy="5445008"/>
          </a:xfrm>
          <a:custGeom>
            <a:avLst/>
            <a:gdLst>
              <a:gd name="connsiteX0" fmla="*/ 0 w 5364480"/>
              <a:gd name="connsiteY0" fmla="*/ 2682240 h 5364480"/>
              <a:gd name="connsiteX1" fmla="*/ 2682240 w 5364480"/>
              <a:gd name="connsiteY1" fmla="*/ 0 h 5364480"/>
              <a:gd name="connsiteX2" fmla="*/ 5364480 w 5364480"/>
              <a:gd name="connsiteY2" fmla="*/ 2682240 h 5364480"/>
              <a:gd name="connsiteX3" fmla="*/ 2682240 w 5364480"/>
              <a:gd name="connsiteY3" fmla="*/ 5364480 h 5364480"/>
              <a:gd name="connsiteX4" fmla="*/ 0 w 5364480"/>
              <a:gd name="connsiteY4" fmla="*/ 2682240 h 5364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4480" h="5364480">
                <a:moveTo>
                  <a:pt x="0" y="2682240"/>
                </a:moveTo>
                <a:cubicBezTo>
                  <a:pt x="0" y="1200880"/>
                  <a:pt x="1200880" y="0"/>
                  <a:pt x="2682240" y="0"/>
                </a:cubicBezTo>
                <a:cubicBezTo>
                  <a:pt x="4163600" y="0"/>
                  <a:pt x="5364480" y="1200880"/>
                  <a:pt x="5364480" y="2682240"/>
                </a:cubicBezTo>
                <a:cubicBezTo>
                  <a:pt x="5364480" y="4163600"/>
                  <a:pt x="4163600" y="5364480"/>
                  <a:pt x="2682240" y="5364480"/>
                </a:cubicBezTo>
                <a:cubicBezTo>
                  <a:pt x="1200880" y="5364480"/>
                  <a:pt x="0" y="4163600"/>
                  <a:pt x="0" y="2682240"/>
                </a:cubicBezTo>
                <a:close/>
              </a:path>
            </a:pathLst>
          </a:cu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63040" tIns="0" rIns="1371600" bIns="4190797" numCol="1" spcCol="1270" anchor="ctr" anchorCtr="0">
            <a:noAutofit/>
          </a:bodyPr>
          <a:lstStyle/>
          <a:p>
            <a:pPr lvl="0" algn="ctr" defTabSz="711200">
              <a:lnSpc>
                <a:spcPct val="90000"/>
              </a:lnSpc>
              <a:spcBef>
                <a:spcPct val="0"/>
              </a:spcBef>
              <a:spcAft>
                <a:spcPct val="35000"/>
              </a:spcAft>
            </a:pPr>
            <a:r>
              <a:rPr lang="en-US" sz="1600" b="1" kern="1200" dirty="0" smtClean="0">
                <a:solidFill>
                  <a:schemeClr val="accent4">
                    <a:lumMod val="75000"/>
                  </a:schemeClr>
                </a:solidFill>
              </a:rPr>
              <a:t>Academic and Student Services</a:t>
            </a:r>
            <a:endParaRPr lang="en-US" sz="1600" b="1" kern="1200" dirty="0">
              <a:solidFill>
                <a:schemeClr val="accent4">
                  <a:lumMod val="75000"/>
                </a:schemeClr>
              </a:solidFill>
            </a:endParaRPr>
          </a:p>
        </p:txBody>
      </p:sp>
      <p:sp>
        <p:nvSpPr>
          <p:cNvPr id="7" name="Freeform 6"/>
          <p:cNvSpPr/>
          <p:nvPr/>
        </p:nvSpPr>
        <p:spPr>
          <a:xfrm>
            <a:off x="2133600" y="1828800"/>
            <a:ext cx="4953000" cy="4683009"/>
          </a:xfrm>
          <a:custGeom>
            <a:avLst/>
            <a:gdLst>
              <a:gd name="connsiteX0" fmla="*/ 0 w 4023360"/>
              <a:gd name="connsiteY0" fmla="*/ 2011680 h 4023360"/>
              <a:gd name="connsiteX1" fmla="*/ 2011680 w 4023360"/>
              <a:gd name="connsiteY1" fmla="*/ 0 h 4023360"/>
              <a:gd name="connsiteX2" fmla="*/ 4023360 w 4023360"/>
              <a:gd name="connsiteY2" fmla="*/ 2011680 h 4023360"/>
              <a:gd name="connsiteX3" fmla="*/ 2011680 w 4023360"/>
              <a:gd name="connsiteY3" fmla="*/ 4023360 h 4023360"/>
              <a:gd name="connsiteX4" fmla="*/ 0 w 4023360"/>
              <a:gd name="connsiteY4" fmla="*/ 2011680 h 4023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3360" h="4023360">
                <a:moveTo>
                  <a:pt x="0" y="2011680"/>
                </a:moveTo>
                <a:cubicBezTo>
                  <a:pt x="0" y="900660"/>
                  <a:pt x="900660" y="0"/>
                  <a:pt x="2011680" y="0"/>
                </a:cubicBezTo>
                <a:cubicBezTo>
                  <a:pt x="3122700" y="0"/>
                  <a:pt x="4023360" y="900660"/>
                  <a:pt x="4023360" y="2011680"/>
                </a:cubicBezTo>
                <a:cubicBezTo>
                  <a:pt x="4023360" y="3122700"/>
                  <a:pt x="3122700" y="4023360"/>
                  <a:pt x="2011680" y="4023360"/>
                </a:cubicBezTo>
                <a:cubicBezTo>
                  <a:pt x="900660" y="4023360"/>
                  <a:pt x="0" y="3122700"/>
                  <a:pt x="0" y="2011680"/>
                </a:cubicBezTo>
                <a:close/>
              </a:path>
            </a:pathLst>
          </a:custGeom>
          <a:solidFill>
            <a:schemeClr val="accent4">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48640" tIns="0" rIns="548640" bIns="2930143" numCol="1" spcCol="1270" anchor="ctr" anchorCtr="0">
            <a:noAutofit/>
          </a:bodyPr>
          <a:lstStyle/>
          <a:p>
            <a:pPr lvl="0" algn="ctr" defTabSz="711200">
              <a:lnSpc>
                <a:spcPct val="90000"/>
              </a:lnSpc>
              <a:spcBef>
                <a:spcPct val="0"/>
              </a:spcBef>
              <a:spcAft>
                <a:spcPct val="35000"/>
              </a:spcAft>
            </a:pPr>
            <a:r>
              <a:rPr lang="en-US" sz="1600" b="1" kern="1200" dirty="0" smtClean="0">
                <a:solidFill>
                  <a:schemeClr val="accent4">
                    <a:lumMod val="75000"/>
                  </a:schemeClr>
                </a:solidFill>
              </a:rPr>
              <a:t>Admissions and Enrollment Services</a:t>
            </a:r>
            <a:endParaRPr lang="en-US" sz="1600" b="1" kern="1200" dirty="0">
              <a:solidFill>
                <a:schemeClr val="accent4">
                  <a:lumMod val="75000"/>
                </a:schemeClr>
              </a:solidFill>
            </a:endParaRPr>
          </a:p>
        </p:txBody>
      </p:sp>
      <p:sp>
        <p:nvSpPr>
          <p:cNvPr id="8" name="Freeform 7"/>
          <p:cNvSpPr/>
          <p:nvPr/>
        </p:nvSpPr>
        <p:spPr>
          <a:xfrm>
            <a:off x="2667000" y="2895600"/>
            <a:ext cx="3886200" cy="3718559"/>
          </a:xfrm>
          <a:custGeom>
            <a:avLst/>
            <a:gdLst>
              <a:gd name="connsiteX0" fmla="*/ 0 w 2682240"/>
              <a:gd name="connsiteY0" fmla="*/ 1341120 h 2682240"/>
              <a:gd name="connsiteX1" fmla="*/ 1341120 w 2682240"/>
              <a:gd name="connsiteY1" fmla="*/ 0 h 2682240"/>
              <a:gd name="connsiteX2" fmla="*/ 2682240 w 2682240"/>
              <a:gd name="connsiteY2" fmla="*/ 1341120 h 2682240"/>
              <a:gd name="connsiteX3" fmla="*/ 1341120 w 2682240"/>
              <a:gd name="connsiteY3" fmla="*/ 2682240 h 2682240"/>
              <a:gd name="connsiteX4" fmla="*/ 0 w 2682240"/>
              <a:gd name="connsiteY4" fmla="*/ 1341120 h 2682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2240" h="2682240">
                <a:moveTo>
                  <a:pt x="0" y="1341120"/>
                </a:moveTo>
                <a:cubicBezTo>
                  <a:pt x="0" y="600440"/>
                  <a:pt x="600440" y="0"/>
                  <a:pt x="1341120" y="0"/>
                </a:cubicBezTo>
                <a:cubicBezTo>
                  <a:pt x="2081800" y="0"/>
                  <a:pt x="2682240" y="600440"/>
                  <a:pt x="2682240" y="1341120"/>
                </a:cubicBezTo>
                <a:cubicBezTo>
                  <a:pt x="2682240" y="2081800"/>
                  <a:pt x="2081800" y="2682240"/>
                  <a:pt x="1341120" y="2682240"/>
                </a:cubicBezTo>
                <a:cubicBezTo>
                  <a:pt x="600440" y="2682240"/>
                  <a:pt x="0" y="2081800"/>
                  <a:pt x="0" y="1341120"/>
                </a:cubicBezTo>
                <a:close/>
              </a:path>
            </a:pathLst>
          </a:custGeom>
          <a:solidFill>
            <a:srgbClr val="FFFF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6596" tIns="784351" rIns="506598" bIns="784353" numCol="1" spcCol="1270" anchor="ctr" anchorCtr="0">
            <a:noAutofit/>
          </a:bodyPr>
          <a:lstStyle/>
          <a:p>
            <a:pPr lvl="0" algn="ctr" defTabSz="711200">
              <a:lnSpc>
                <a:spcPct val="90000"/>
              </a:lnSpc>
              <a:spcBef>
                <a:spcPct val="0"/>
              </a:spcBef>
              <a:spcAft>
                <a:spcPct val="35000"/>
              </a:spcAft>
            </a:pPr>
            <a:endParaRPr lang="en-US" sz="1600" kern="1200"/>
          </a:p>
        </p:txBody>
      </p:sp>
      <p:pic>
        <p:nvPicPr>
          <p:cNvPr id="9" name="Picture 8"/>
          <p:cNvPicPr/>
          <p:nvPr/>
        </p:nvPicPr>
        <p:blipFill>
          <a:blip r:embed="rId2">
            <a:extLst>
              <a:ext uri="{28A0092B-C50C-407E-A947-70E740481C1C}">
                <a14:useLocalDpi xmlns:a14="http://schemas.microsoft.com/office/drawing/2010/main" val="0"/>
              </a:ext>
            </a:extLst>
          </a:blip>
          <a:srcRect/>
          <a:stretch>
            <a:fillRect/>
          </a:stretch>
        </p:blipFill>
        <p:spPr bwMode="auto">
          <a:xfrm>
            <a:off x="2667000" y="3048000"/>
            <a:ext cx="3657599" cy="3352800"/>
          </a:xfrm>
          <a:prstGeom prst="rect">
            <a:avLst/>
          </a:prstGeom>
          <a:noFill/>
        </p:spPr>
      </p:pic>
      <p:sp>
        <p:nvSpPr>
          <p:cNvPr id="2" name="TextBox 1"/>
          <p:cNvSpPr txBox="1"/>
          <p:nvPr/>
        </p:nvSpPr>
        <p:spPr>
          <a:xfrm>
            <a:off x="135903" y="198099"/>
            <a:ext cx="3323026" cy="830997"/>
          </a:xfrm>
          <a:prstGeom prst="rect">
            <a:avLst/>
          </a:prstGeom>
          <a:noFill/>
        </p:spPr>
        <p:txBody>
          <a:bodyPr wrap="none" rtlCol="0">
            <a:spAutoFit/>
          </a:bodyPr>
          <a:lstStyle/>
          <a:p>
            <a:r>
              <a:rPr lang="en-US" sz="1600" b="1" u="sng" dirty="0" smtClean="0">
                <a:solidFill>
                  <a:schemeClr val="accent4">
                    <a:lumMod val="75000"/>
                  </a:schemeClr>
                </a:solidFill>
              </a:rPr>
              <a:t>Trinity’s Diversified </a:t>
            </a:r>
            <a:r>
              <a:rPr lang="en-US" sz="1600" b="1" u="sng" dirty="0" smtClean="0">
                <a:solidFill>
                  <a:schemeClr val="accent4">
                    <a:lumMod val="75000"/>
                  </a:schemeClr>
                </a:solidFill>
              </a:rPr>
              <a:t>University Model</a:t>
            </a:r>
          </a:p>
          <a:p>
            <a:r>
              <a:rPr lang="en-US" sz="1600" dirty="0" smtClean="0">
                <a:solidFill>
                  <a:schemeClr val="accent4">
                    <a:lumMod val="75000"/>
                  </a:schemeClr>
                </a:solidFill>
              </a:rPr>
              <a:t>5 Academic Units</a:t>
            </a:r>
          </a:p>
          <a:p>
            <a:r>
              <a:rPr lang="en-US" sz="1600" dirty="0" smtClean="0">
                <a:solidFill>
                  <a:schemeClr val="accent4">
                    <a:lumMod val="75000"/>
                  </a:schemeClr>
                </a:solidFill>
              </a:rPr>
              <a:t>Central Support Services</a:t>
            </a:r>
            <a:endParaRPr lang="en-US" sz="1600" dirty="0">
              <a:solidFill>
                <a:schemeClr val="accent4">
                  <a:lumMod val="75000"/>
                </a:schemeClr>
              </a:solidFill>
            </a:endParaRPr>
          </a:p>
        </p:txBody>
      </p:sp>
      <p:sp>
        <p:nvSpPr>
          <p:cNvPr id="3" name="Slide Number Placeholder 2"/>
          <p:cNvSpPr>
            <a:spLocks noGrp="1"/>
          </p:cNvSpPr>
          <p:nvPr>
            <p:ph type="sldNum" sz="quarter" idx="12"/>
          </p:nvPr>
        </p:nvSpPr>
        <p:spPr/>
        <p:txBody>
          <a:bodyPr/>
          <a:lstStyle/>
          <a:p>
            <a:fld id="{025976F4-F475-44BF-8CC0-0BA39511404F}" type="slidenum">
              <a:rPr lang="en-US" smtClean="0"/>
              <a:t>10</a:t>
            </a:fld>
            <a:endParaRPr lang="en-US"/>
          </a:p>
        </p:txBody>
      </p:sp>
    </p:spTree>
    <p:extLst>
      <p:ext uri="{BB962C8B-B14F-4D97-AF65-F5344CB8AC3E}">
        <p14:creationId xmlns:p14="http://schemas.microsoft.com/office/powerpoint/2010/main" val="3495295879"/>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1512417" y="381000"/>
            <a:ext cx="5814364" cy="6095999"/>
            <a:chOff x="1512417" y="381000"/>
            <a:chExt cx="5814364" cy="6095999"/>
          </a:xfrm>
        </p:grpSpPr>
        <p:sp>
          <p:nvSpPr>
            <p:cNvPr id="8" name="Freeform 7"/>
            <p:cNvSpPr/>
            <p:nvPr/>
          </p:nvSpPr>
          <p:spPr>
            <a:xfrm>
              <a:off x="3169511" y="2347569"/>
              <a:ext cx="2499595" cy="2162251"/>
            </a:xfrm>
            <a:custGeom>
              <a:avLst/>
              <a:gdLst>
                <a:gd name="connsiteX0" fmla="*/ 0 w 2499595"/>
                <a:gd name="connsiteY0" fmla="*/ 1081126 h 2162251"/>
                <a:gd name="connsiteX1" fmla="*/ 617755 w 2499595"/>
                <a:gd name="connsiteY1" fmla="*/ 1 h 2162251"/>
                <a:gd name="connsiteX2" fmla="*/ 1881840 w 2499595"/>
                <a:gd name="connsiteY2" fmla="*/ 1 h 2162251"/>
                <a:gd name="connsiteX3" fmla="*/ 2499595 w 2499595"/>
                <a:gd name="connsiteY3" fmla="*/ 1081126 h 2162251"/>
                <a:gd name="connsiteX4" fmla="*/ 1881840 w 2499595"/>
                <a:gd name="connsiteY4" fmla="*/ 2162250 h 2162251"/>
                <a:gd name="connsiteX5" fmla="*/ 617755 w 2499595"/>
                <a:gd name="connsiteY5" fmla="*/ 2162250 h 2162251"/>
                <a:gd name="connsiteX6" fmla="*/ 0 w 2499595"/>
                <a:gd name="connsiteY6" fmla="*/ 1081126 h 2162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9595" h="2162251">
                  <a:moveTo>
                    <a:pt x="0" y="1081126"/>
                  </a:moveTo>
                  <a:lnTo>
                    <a:pt x="617755" y="1"/>
                  </a:lnTo>
                  <a:lnTo>
                    <a:pt x="1881840" y="1"/>
                  </a:lnTo>
                  <a:lnTo>
                    <a:pt x="2499595" y="1081126"/>
                  </a:lnTo>
                  <a:lnTo>
                    <a:pt x="1881840" y="2162250"/>
                  </a:lnTo>
                  <a:lnTo>
                    <a:pt x="617755" y="2162250"/>
                  </a:lnTo>
                  <a:lnTo>
                    <a:pt x="0" y="1081126"/>
                  </a:lnTo>
                  <a:close/>
                </a:path>
              </a:pathLst>
            </a:custGeom>
            <a:solidFill>
              <a:srgbClr val="EEC100"/>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rgbClr r="0" g="0" b="0"/>
            </a:fillRef>
            <a:effectRef idx="2">
              <a:schemeClr val="accent4">
                <a:hueOff val="0"/>
                <a:satOff val="0"/>
                <a:lumOff val="0"/>
                <a:alphaOff val="0"/>
              </a:schemeClr>
            </a:effectRef>
            <a:fontRef idx="minor">
              <a:schemeClr val="lt1"/>
            </a:fontRef>
          </p:style>
          <p:txBody>
            <a:bodyPr spcFirstLastPara="0" vert="horz" wrap="square" lIns="444698" tIns="388795" rIns="444698" bIns="388795" numCol="1" spcCol="1270" anchor="ctr" anchorCtr="0">
              <a:noAutofit/>
            </a:bodyPr>
            <a:lstStyle/>
            <a:p>
              <a:pPr lvl="0" algn="ctr" defTabSz="1066800">
                <a:lnSpc>
                  <a:spcPct val="90000"/>
                </a:lnSpc>
                <a:spcBef>
                  <a:spcPct val="0"/>
                </a:spcBef>
                <a:spcAft>
                  <a:spcPct val="35000"/>
                </a:spcAft>
              </a:pPr>
              <a:r>
                <a:rPr lang="en-US" sz="2400" b="1" kern="1200" dirty="0" smtClean="0">
                  <a:solidFill>
                    <a:srgbClr val="7030A0"/>
                  </a:solidFill>
                </a:rPr>
                <a:t>Envision Trinity 2020</a:t>
              </a:r>
            </a:p>
            <a:p>
              <a:pPr lvl="0" algn="ctr" defTabSz="1066800">
                <a:lnSpc>
                  <a:spcPct val="90000"/>
                </a:lnSpc>
                <a:spcBef>
                  <a:spcPct val="0"/>
                </a:spcBef>
                <a:spcAft>
                  <a:spcPct val="35000"/>
                </a:spcAft>
              </a:pPr>
              <a:r>
                <a:rPr lang="en-US" sz="2400" b="1" u="sng" kern="1200" dirty="0" smtClean="0"/>
                <a:t>Goal 1:</a:t>
              </a:r>
              <a:r>
                <a:rPr lang="en-US" sz="2400" b="1" kern="1200" dirty="0" smtClean="0"/>
                <a:t> Enrollment</a:t>
              </a:r>
              <a:endParaRPr lang="en-US" sz="2400" b="1" kern="1200" dirty="0"/>
            </a:p>
          </p:txBody>
        </p:sp>
        <p:sp>
          <p:nvSpPr>
            <p:cNvPr id="9" name="Hexagon 8"/>
            <p:cNvSpPr/>
            <p:nvPr/>
          </p:nvSpPr>
          <p:spPr>
            <a:xfrm>
              <a:off x="4734738" y="1313078"/>
              <a:ext cx="943089" cy="812596"/>
            </a:xfrm>
            <a:prstGeom prst="hexagon">
              <a:avLst>
                <a:gd name="adj" fmla="val 28900"/>
                <a:gd name="vf" fmla="val 115470"/>
              </a:avLst>
            </a:prstGeom>
            <a:scene3d>
              <a:camera prst="orthographicFront"/>
              <a:lightRig rig="threePt" dir="t">
                <a:rot lat="0" lon="0" rev="7500000"/>
              </a:lightRig>
            </a:scene3d>
            <a:sp3d z="-152400" extrusionH="63500" prstMaterial="matte">
              <a:bevelT w="144450" h="6350" prst="relaxedInset"/>
              <a:contourClr>
                <a:schemeClr val="bg1"/>
              </a:contourClr>
            </a:sp3d>
          </p:spPr>
          <p:style>
            <a:lnRef idx="0">
              <a:schemeClr val="dk1">
                <a:hueOff val="0"/>
                <a:satOff val="0"/>
                <a:lumOff val="0"/>
                <a:alphaOff val="0"/>
              </a:schemeClr>
            </a:lnRef>
            <a:fillRef idx="3">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sp>
        <p:sp>
          <p:nvSpPr>
            <p:cNvPr id="10" name="Freeform 9"/>
            <p:cNvSpPr/>
            <p:nvPr/>
          </p:nvSpPr>
          <p:spPr>
            <a:xfrm>
              <a:off x="3399760" y="381000"/>
              <a:ext cx="2048400" cy="1772107"/>
            </a:xfrm>
            <a:custGeom>
              <a:avLst/>
              <a:gdLst>
                <a:gd name="connsiteX0" fmla="*/ 0 w 2048400"/>
                <a:gd name="connsiteY0" fmla="*/ 886054 h 1772107"/>
                <a:gd name="connsiteX1" fmla="*/ 506291 w 2048400"/>
                <a:gd name="connsiteY1" fmla="*/ 0 h 1772107"/>
                <a:gd name="connsiteX2" fmla="*/ 1542109 w 2048400"/>
                <a:gd name="connsiteY2" fmla="*/ 0 h 1772107"/>
                <a:gd name="connsiteX3" fmla="*/ 2048400 w 2048400"/>
                <a:gd name="connsiteY3" fmla="*/ 886054 h 1772107"/>
                <a:gd name="connsiteX4" fmla="*/ 1542109 w 2048400"/>
                <a:gd name="connsiteY4" fmla="*/ 1772107 h 1772107"/>
                <a:gd name="connsiteX5" fmla="*/ 506291 w 2048400"/>
                <a:gd name="connsiteY5" fmla="*/ 1772107 h 1772107"/>
                <a:gd name="connsiteX6" fmla="*/ 0 w 2048400"/>
                <a:gd name="connsiteY6" fmla="*/ 886054 h 1772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8400" h="1772107">
                  <a:moveTo>
                    <a:pt x="0" y="886054"/>
                  </a:moveTo>
                  <a:lnTo>
                    <a:pt x="506291" y="0"/>
                  </a:lnTo>
                  <a:lnTo>
                    <a:pt x="1542109" y="0"/>
                  </a:lnTo>
                  <a:lnTo>
                    <a:pt x="2048400" y="886054"/>
                  </a:lnTo>
                  <a:lnTo>
                    <a:pt x="1542109" y="1772107"/>
                  </a:lnTo>
                  <a:lnTo>
                    <a:pt x="506291" y="1772107"/>
                  </a:lnTo>
                  <a:lnTo>
                    <a:pt x="0" y="886054"/>
                  </a:lnTo>
                  <a:close/>
                </a:path>
              </a:pathLst>
            </a:custGeom>
            <a:solidFill>
              <a:srgbClr val="00B050"/>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rgbClr r="0" g="0" b="0"/>
            </a:fillRef>
            <a:effectRef idx="2">
              <a:schemeClr val="accent5">
                <a:hueOff val="0"/>
                <a:satOff val="0"/>
                <a:lumOff val="0"/>
                <a:alphaOff val="0"/>
              </a:schemeClr>
            </a:effectRef>
            <a:fontRef idx="minor">
              <a:schemeClr val="lt1"/>
            </a:fontRef>
          </p:style>
          <p:txBody>
            <a:bodyPr spcFirstLastPara="0" vert="horz" wrap="square" lIns="359784" tIns="313996" rIns="359784" bIns="313996" numCol="1" spcCol="1270" anchor="ctr" anchorCtr="0">
              <a:noAutofit/>
            </a:bodyPr>
            <a:lstStyle/>
            <a:p>
              <a:pPr lvl="0" algn="ctr" defTabSz="711200">
                <a:lnSpc>
                  <a:spcPct val="90000"/>
                </a:lnSpc>
                <a:spcBef>
                  <a:spcPct val="0"/>
                </a:spcBef>
                <a:spcAft>
                  <a:spcPct val="35000"/>
                </a:spcAft>
              </a:pPr>
              <a:r>
                <a:rPr lang="en-US" sz="1600" b="1" u="sng" kern="1200" dirty="0" smtClean="0"/>
                <a:t>Goal 2:</a:t>
              </a:r>
              <a:r>
                <a:rPr lang="en-US" sz="1600" b="1" kern="1200" dirty="0" smtClean="0"/>
                <a:t> </a:t>
              </a:r>
            </a:p>
            <a:p>
              <a:pPr lvl="0" algn="ctr" defTabSz="711200">
                <a:lnSpc>
                  <a:spcPct val="90000"/>
                </a:lnSpc>
                <a:spcBef>
                  <a:spcPct val="0"/>
                </a:spcBef>
                <a:spcAft>
                  <a:spcPct val="35000"/>
                </a:spcAft>
              </a:pPr>
              <a:r>
                <a:rPr lang="en-US" sz="1600" b="1" dirty="0" smtClean="0"/>
                <a:t>Financial Performance</a:t>
              </a:r>
              <a:endParaRPr lang="en-US" sz="1600" b="1" kern="1200" dirty="0"/>
            </a:p>
          </p:txBody>
        </p:sp>
        <p:sp>
          <p:nvSpPr>
            <p:cNvPr id="11" name="Hexagon 10"/>
            <p:cNvSpPr/>
            <p:nvPr/>
          </p:nvSpPr>
          <p:spPr>
            <a:xfrm>
              <a:off x="5835397" y="2832201"/>
              <a:ext cx="943089" cy="812596"/>
            </a:xfrm>
            <a:prstGeom prst="hexagon">
              <a:avLst>
                <a:gd name="adj" fmla="val 28900"/>
                <a:gd name="vf" fmla="val 115470"/>
              </a:avLst>
            </a:prstGeom>
            <a:scene3d>
              <a:camera prst="orthographicFront"/>
              <a:lightRig rig="threePt" dir="t">
                <a:rot lat="0" lon="0" rev="7500000"/>
              </a:lightRig>
            </a:scene3d>
            <a:sp3d z="-152400" extrusionH="63500" prstMaterial="matte">
              <a:bevelT w="144450" h="6350" prst="relaxedInset"/>
              <a:contourClr>
                <a:schemeClr val="bg1"/>
              </a:contourClr>
            </a:sp3d>
          </p:spPr>
          <p:style>
            <a:lnRef idx="0">
              <a:schemeClr val="dk1">
                <a:hueOff val="0"/>
                <a:satOff val="0"/>
                <a:lumOff val="0"/>
                <a:alphaOff val="0"/>
              </a:schemeClr>
            </a:lnRef>
            <a:fillRef idx="3">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sp>
        <p:sp>
          <p:nvSpPr>
            <p:cNvPr id="12" name="Freeform 11"/>
            <p:cNvSpPr/>
            <p:nvPr/>
          </p:nvSpPr>
          <p:spPr>
            <a:xfrm>
              <a:off x="5278381" y="1470964"/>
              <a:ext cx="2048400" cy="1772107"/>
            </a:xfrm>
            <a:custGeom>
              <a:avLst/>
              <a:gdLst>
                <a:gd name="connsiteX0" fmla="*/ 0 w 2048400"/>
                <a:gd name="connsiteY0" fmla="*/ 886054 h 1772107"/>
                <a:gd name="connsiteX1" fmla="*/ 506291 w 2048400"/>
                <a:gd name="connsiteY1" fmla="*/ 0 h 1772107"/>
                <a:gd name="connsiteX2" fmla="*/ 1542109 w 2048400"/>
                <a:gd name="connsiteY2" fmla="*/ 0 h 1772107"/>
                <a:gd name="connsiteX3" fmla="*/ 2048400 w 2048400"/>
                <a:gd name="connsiteY3" fmla="*/ 886054 h 1772107"/>
                <a:gd name="connsiteX4" fmla="*/ 1542109 w 2048400"/>
                <a:gd name="connsiteY4" fmla="*/ 1772107 h 1772107"/>
                <a:gd name="connsiteX5" fmla="*/ 506291 w 2048400"/>
                <a:gd name="connsiteY5" fmla="*/ 1772107 h 1772107"/>
                <a:gd name="connsiteX6" fmla="*/ 0 w 2048400"/>
                <a:gd name="connsiteY6" fmla="*/ 886054 h 1772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8400" h="1772107">
                  <a:moveTo>
                    <a:pt x="0" y="886054"/>
                  </a:moveTo>
                  <a:lnTo>
                    <a:pt x="506291" y="0"/>
                  </a:lnTo>
                  <a:lnTo>
                    <a:pt x="1542109" y="0"/>
                  </a:lnTo>
                  <a:lnTo>
                    <a:pt x="2048400" y="886054"/>
                  </a:lnTo>
                  <a:lnTo>
                    <a:pt x="1542109" y="1772107"/>
                  </a:lnTo>
                  <a:lnTo>
                    <a:pt x="506291" y="1772107"/>
                  </a:lnTo>
                  <a:lnTo>
                    <a:pt x="0" y="886054"/>
                  </a:lnTo>
                  <a:close/>
                </a:path>
              </a:pathLst>
            </a:custGeom>
            <a:solidFill>
              <a:srgbClr val="0070C0"/>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rgbClr r="0" g="0" b="0"/>
            </a:fillRef>
            <a:effectRef idx="2">
              <a:schemeClr val="accent5">
                <a:hueOff val="-1986775"/>
                <a:satOff val="7962"/>
                <a:lumOff val="1726"/>
                <a:alphaOff val="0"/>
              </a:schemeClr>
            </a:effectRef>
            <a:fontRef idx="minor">
              <a:schemeClr val="lt1"/>
            </a:fontRef>
          </p:style>
          <p:txBody>
            <a:bodyPr spcFirstLastPara="0" vert="horz" wrap="square" lIns="358514" tIns="312726" rIns="358514" bIns="312726" numCol="1" spcCol="1270" anchor="ctr" anchorCtr="0">
              <a:noAutofit/>
            </a:bodyPr>
            <a:lstStyle/>
            <a:p>
              <a:pPr lvl="0" algn="ctr" defTabSz="666750">
                <a:lnSpc>
                  <a:spcPct val="90000"/>
                </a:lnSpc>
                <a:spcBef>
                  <a:spcPct val="0"/>
                </a:spcBef>
                <a:spcAft>
                  <a:spcPct val="35000"/>
                </a:spcAft>
              </a:pPr>
              <a:r>
                <a:rPr lang="en-US" sz="1500" b="1" u="sng" kern="1200" dirty="0" smtClean="0"/>
                <a:t>Goal 3:</a:t>
              </a:r>
              <a:r>
                <a:rPr lang="en-US" sz="1500" b="1" kern="1200" dirty="0" smtClean="0"/>
                <a:t>  </a:t>
              </a:r>
            </a:p>
            <a:p>
              <a:pPr lvl="0" algn="ctr" defTabSz="666750">
                <a:lnSpc>
                  <a:spcPct val="90000"/>
                </a:lnSpc>
                <a:spcBef>
                  <a:spcPct val="0"/>
                </a:spcBef>
                <a:spcAft>
                  <a:spcPct val="35000"/>
                </a:spcAft>
              </a:pPr>
              <a:r>
                <a:rPr lang="en-US" sz="1500" b="1" kern="1200" dirty="0" smtClean="0"/>
                <a:t>Program Development</a:t>
              </a:r>
            </a:p>
            <a:p>
              <a:pPr lvl="0" algn="ctr" defTabSz="666750">
                <a:lnSpc>
                  <a:spcPct val="90000"/>
                </a:lnSpc>
                <a:spcBef>
                  <a:spcPct val="0"/>
                </a:spcBef>
                <a:spcAft>
                  <a:spcPct val="35000"/>
                </a:spcAft>
              </a:pPr>
              <a:r>
                <a:rPr lang="en-US" sz="1500" b="1" u="sng" dirty="0" smtClean="0"/>
                <a:t>Goal 8:</a:t>
              </a:r>
              <a:r>
                <a:rPr lang="en-US" sz="1500" b="1" dirty="0" smtClean="0"/>
                <a:t> </a:t>
              </a:r>
            </a:p>
            <a:p>
              <a:pPr lvl="0" algn="ctr" defTabSz="666750">
                <a:lnSpc>
                  <a:spcPct val="90000"/>
                </a:lnSpc>
                <a:spcBef>
                  <a:spcPct val="0"/>
                </a:spcBef>
                <a:spcAft>
                  <a:spcPct val="35000"/>
                </a:spcAft>
              </a:pPr>
              <a:r>
                <a:rPr lang="en-US" sz="1500" b="1" dirty="0" smtClean="0"/>
                <a:t>Services for Students and Community</a:t>
              </a:r>
              <a:endParaRPr lang="en-US" sz="1500" b="1" kern="1200" dirty="0"/>
            </a:p>
          </p:txBody>
        </p:sp>
        <p:sp>
          <p:nvSpPr>
            <p:cNvPr id="13" name="Hexagon 12"/>
            <p:cNvSpPr/>
            <p:nvPr/>
          </p:nvSpPr>
          <p:spPr>
            <a:xfrm>
              <a:off x="5070808" y="4547006"/>
              <a:ext cx="943089" cy="812596"/>
            </a:xfrm>
            <a:prstGeom prst="hexagon">
              <a:avLst>
                <a:gd name="adj" fmla="val 28900"/>
                <a:gd name="vf" fmla="val 115470"/>
              </a:avLst>
            </a:prstGeom>
            <a:scene3d>
              <a:camera prst="orthographicFront"/>
              <a:lightRig rig="threePt" dir="t">
                <a:rot lat="0" lon="0" rev="7500000"/>
              </a:lightRig>
            </a:scene3d>
            <a:sp3d z="-152400" extrusionH="63500" prstMaterial="matte">
              <a:bevelT w="144450" h="6350" prst="relaxedInset"/>
              <a:contourClr>
                <a:schemeClr val="bg1"/>
              </a:contourClr>
            </a:sp3d>
          </p:spPr>
          <p:style>
            <a:lnRef idx="0">
              <a:schemeClr val="dk1">
                <a:hueOff val="0"/>
                <a:satOff val="0"/>
                <a:lumOff val="0"/>
                <a:alphaOff val="0"/>
              </a:schemeClr>
            </a:lnRef>
            <a:fillRef idx="3">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sp>
        <p:sp>
          <p:nvSpPr>
            <p:cNvPr id="14" name="Freeform 13"/>
            <p:cNvSpPr/>
            <p:nvPr/>
          </p:nvSpPr>
          <p:spPr>
            <a:xfrm>
              <a:off x="5278381" y="3613708"/>
              <a:ext cx="2048400" cy="1772107"/>
            </a:xfrm>
            <a:custGeom>
              <a:avLst/>
              <a:gdLst>
                <a:gd name="connsiteX0" fmla="*/ 0 w 2048400"/>
                <a:gd name="connsiteY0" fmla="*/ 886054 h 1772107"/>
                <a:gd name="connsiteX1" fmla="*/ 506291 w 2048400"/>
                <a:gd name="connsiteY1" fmla="*/ 0 h 1772107"/>
                <a:gd name="connsiteX2" fmla="*/ 1542109 w 2048400"/>
                <a:gd name="connsiteY2" fmla="*/ 0 h 1772107"/>
                <a:gd name="connsiteX3" fmla="*/ 2048400 w 2048400"/>
                <a:gd name="connsiteY3" fmla="*/ 886054 h 1772107"/>
                <a:gd name="connsiteX4" fmla="*/ 1542109 w 2048400"/>
                <a:gd name="connsiteY4" fmla="*/ 1772107 h 1772107"/>
                <a:gd name="connsiteX5" fmla="*/ 506291 w 2048400"/>
                <a:gd name="connsiteY5" fmla="*/ 1772107 h 1772107"/>
                <a:gd name="connsiteX6" fmla="*/ 0 w 2048400"/>
                <a:gd name="connsiteY6" fmla="*/ 886054 h 1772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8400" h="1772107">
                  <a:moveTo>
                    <a:pt x="0" y="886054"/>
                  </a:moveTo>
                  <a:lnTo>
                    <a:pt x="506291" y="0"/>
                  </a:lnTo>
                  <a:lnTo>
                    <a:pt x="1542109" y="0"/>
                  </a:lnTo>
                  <a:lnTo>
                    <a:pt x="2048400" y="886054"/>
                  </a:lnTo>
                  <a:lnTo>
                    <a:pt x="1542109" y="1772107"/>
                  </a:lnTo>
                  <a:lnTo>
                    <a:pt x="506291" y="1772107"/>
                  </a:lnTo>
                  <a:lnTo>
                    <a:pt x="0" y="886054"/>
                  </a:lnTo>
                  <a:close/>
                </a:path>
              </a:pathLst>
            </a:custGeom>
            <a:solidFill>
              <a:srgbClr val="FF0066"/>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rgbClr r="0" g="0" b="0"/>
            </a:fillRef>
            <a:effectRef idx="2">
              <a:schemeClr val="accent5">
                <a:hueOff val="-3973551"/>
                <a:satOff val="15924"/>
                <a:lumOff val="3451"/>
                <a:alphaOff val="0"/>
              </a:schemeClr>
            </a:effectRef>
            <a:fontRef idx="minor">
              <a:schemeClr val="lt1"/>
            </a:fontRef>
          </p:style>
          <p:txBody>
            <a:bodyPr spcFirstLastPara="0" vert="horz" wrap="square" lIns="359784" tIns="313996" rIns="359784" bIns="313996" numCol="1" spcCol="1270" anchor="ctr" anchorCtr="0">
              <a:noAutofit/>
            </a:bodyPr>
            <a:lstStyle/>
            <a:p>
              <a:pPr lvl="0" algn="ctr" defTabSz="711200">
                <a:lnSpc>
                  <a:spcPct val="90000"/>
                </a:lnSpc>
                <a:spcBef>
                  <a:spcPct val="0"/>
                </a:spcBef>
                <a:spcAft>
                  <a:spcPct val="35000"/>
                </a:spcAft>
              </a:pPr>
              <a:r>
                <a:rPr lang="en-US" sz="1600" b="1" u="sng" kern="1200" dirty="0" smtClean="0"/>
                <a:t>Goal 4: </a:t>
              </a:r>
              <a:r>
                <a:rPr lang="en-US" sz="1600" b="1" kern="1200" dirty="0" smtClean="0"/>
                <a:t>Technology </a:t>
              </a:r>
            </a:p>
            <a:p>
              <a:pPr lvl="0" algn="ctr" defTabSz="711200">
                <a:lnSpc>
                  <a:spcPct val="90000"/>
                </a:lnSpc>
                <a:spcBef>
                  <a:spcPct val="0"/>
                </a:spcBef>
                <a:spcAft>
                  <a:spcPct val="35000"/>
                </a:spcAft>
              </a:pPr>
              <a:r>
                <a:rPr lang="en-US" sz="1600" b="1" u="sng" kern="1200" dirty="0" smtClean="0"/>
                <a:t>Goal 10: </a:t>
              </a:r>
              <a:r>
                <a:rPr lang="en-US" sz="1600" b="1" kern="1200" dirty="0" smtClean="0"/>
                <a:t>Facilities</a:t>
              </a:r>
              <a:endParaRPr lang="en-US" sz="1600" b="1" kern="1200" dirty="0"/>
            </a:p>
          </p:txBody>
        </p:sp>
        <p:sp>
          <p:nvSpPr>
            <p:cNvPr id="15" name="Hexagon 14"/>
            <p:cNvSpPr/>
            <p:nvPr/>
          </p:nvSpPr>
          <p:spPr>
            <a:xfrm>
              <a:off x="3174163" y="4725009"/>
              <a:ext cx="943089" cy="812596"/>
            </a:xfrm>
            <a:prstGeom prst="hexagon">
              <a:avLst>
                <a:gd name="adj" fmla="val 28900"/>
                <a:gd name="vf" fmla="val 115470"/>
              </a:avLst>
            </a:prstGeom>
            <a:scene3d>
              <a:camera prst="orthographicFront"/>
              <a:lightRig rig="threePt" dir="t">
                <a:rot lat="0" lon="0" rev="7500000"/>
              </a:lightRig>
            </a:scene3d>
            <a:sp3d z="-152400" extrusionH="63500" prstMaterial="matte">
              <a:bevelT w="144450" h="6350" prst="relaxedInset"/>
              <a:contourClr>
                <a:schemeClr val="bg1"/>
              </a:contourClr>
            </a:sp3d>
          </p:spPr>
          <p:style>
            <a:lnRef idx="0">
              <a:schemeClr val="dk1">
                <a:hueOff val="0"/>
                <a:satOff val="0"/>
                <a:lumOff val="0"/>
                <a:alphaOff val="0"/>
              </a:schemeClr>
            </a:lnRef>
            <a:fillRef idx="3">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sp>
        <p:sp>
          <p:nvSpPr>
            <p:cNvPr id="16" name="Freeform 15"/>
            <p:cNvSpPr/>
            <p:nvPr/>
          </p:nvSpPr>
          <p:spPr>
            <a:xfrm>
              <a:off x="3399760" y="4704892"/>
              <a:ext cx="2048400" cy="1772107"/>
            </a:xfrm>
            <a:custGeom>
              <a:avLst/>
              <a:gdLst>
                <a:gd name="connsiteX0" fmla="*/ 0 w 2048400"/>
                <a:gd name="connsiteY0" fmla="*/ 886054 h 1772107"/>
                <a:gd name="connsiteX1" fmla="*/ 506291 w 2048400"/>
                <a:gd name="connsiteY1" fmla="*/ 0 h 1772107"/>
                <a:gd name="connsiteX2" fmla="*/ 1542109 w 2048400"/>
                <a:gd name="connsiteY2" fmla="*/ 0 h 1772107"/>
                <a:gd name="connsiteX3" fmla="*/ 2048400 w 2048400"/>
                <a:gd name="connsiteY3" fmla="*/ 886054 h 1772107"/>
                <a:gd name="connsiteX4" fmla="*/ 1542109 w 2048400"/>
                <a:gd name="connsiteY4" fmla="*/ 1772107 h 1772107"/>
                <a:gd name="connsiteX5" fmla="*/ 506291 w 2048400"/>
                <a:gd name="connsiteY5" fmla="*/ 1772107 h 1772107"/>
                <a:gd name="connsiteX6" fmla="*/ 0 w 2048400"/>
                <a:gd name="connsiteY6" fmla="*/ 886054 h 1772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8400" h="1772107">
                  <a:moveTo>
                    <a:pt x="0" y="886054"/>
                  </a:moveTo>
                  <a:lnTo>
                    <a:pt x="506291" y="0"/>
                  </a:lnTo>
                  <a:lnTo>
                    <a:pt x="1542109" y="0"/>
                  </a:lnTo>
                  <a:lnTo>
                    <a:pt x="2048400" y="886054"/>
                  </a:lnTo>
                  <a:lnTo>
                    <a:pt x="1542109" y="1772107"/>
                  </a:lnTo>
                  <a:lnTo>
                    <a:pt x="506291" y="1772107"/>
                  </a:lnTo>
                  <a:lnTo>
                    <a:pt x="0" y="886054"/>
                  </a:lnTo>
                  <a:close/>
                </a:path>
              </a:pathLst>
            </a:custGeom>
            <a:solidFill>
              <a:srgbClr val="A50021"/>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rgbClr r="0" g="0" b="0"/>
            </a:fillRef>
            <a:effectRef idx="2">
              <a:schemeClr val="accent5">
                <a:hueOff val="-5960326"/>
                <a:satOff val="23887"/>
                <a:lumOff val="5177"/>
                <a:alphaOff val="0"/>
              </a:schemeClr>
            </a:effectRef>
            <a:fontRef idx="minor">
              <a:schemeClr val="lt1"/>
            </a:fontRef>
          </p:style>
          <p:txBody>
            <a:bodyPr spcFirstLastPara="0" vert="horz" wrap="square" lIns="357244" tIns="311456" rIns="357244" bIns="311456" numCol="1" spcCol="1270" anchor="ctr" anchorCtr="0">
              <a:noAutofit/>
            </a:bodyPr>
            <a:lstStyle/>
            <a:p>
              <a:pPr lvl="0" algn="ctr" defTabSz="622300">
                <a:lnSpc>
                  <a:spcPct val="90000"/>
                </a:lnSpc>
                <a:spcBef>
                  <a:spcPct val="0"/>
                </a:spcBef>
                <a:spcAft>
                  <a:spcPct val="35000"/>
                </a:spcAft>
              </a:pPr>
              <a:r>
                <a:rPr lang="en-US" sz="1400" b="1" u="sng" kern="1200" dirty="0" smtClean="0"/>
                <a:t>Goal  5: </a:t>
              </a:r>
            </a:p>
            <a:p>
              <a:pPr lvl="0" algn="ctr" defTabSz="622300">
                <a:lnSpc>
                  <a:spcPct val="90000"/>
                </a:lnSpc>
                <a:spcBef>
                  <a:spcPct val="0"/>
                </a:spcBef>
                <a:spcAft>
                  <a:spcPct val="35000"/>
                </a:spcAft>
              </a:pPr>
              <a:r>
                <a:rPr lang="en-US" sz="1400" b="1" kern="1200" dirty="0" smtClean="0"/>
                <a:t>Human Resources</a:t>
              </a:r>
            </a:p>
            <a:p>
              <a:pPr lvl="0" algn="ctr" defTabSz="622300">
                <a:lnSpc>
                  <a:spcPct val="90000"/>
                </a:lnSpc>
                <a:spcBef>
                  <a:spcPct val="0"/>
                </a:spcBef>
                <a:spcAft>
                  <a:spcPct val="35000"/>
                </a:spcAft>
              </a:pPr>
              <a:r>
                <a:rPr lang="en-US" sz="1400" b="1" u="sng" kern="1200" dirty="0" smtClean="0"/>
                <a:t>Goal 6: </a:t>
              </a:r>
            </a:p>
            <a:p>
              <a:pPr lvl="0" algn="ctr" defTabSz="622300">
                <a:lnSpc>
                  <a:spcPct val="90000"/>
                </a:lnSpc>
                <a:spcBef>
                  <a:spcPct val="0"/>
                </a:spcBef>
                <a:spcAft>
                  <a:spcPct val="35000"/>
                </a:spcAft>
              </a:pPr>
              <a:r>
                <a:rPr lang="en-US" sz="1400" b="1" kern="1200" dirty="0" smtClean="0"/>
                <a:t>Management Capacity</a:t>
              </a:r>
              <a:endParaRPr lang="en-US" sz="1400" b="1" kern="1200" dirty="0"/>
            </a:p>
          </p:txBody>
        </p:sp>
        <p:sp>
          <p:nvSpPr>
            <p:cNvPr id="17" name="Hexagon 16"/>
            <p:cNvSpPr/>
            <p:nvPr/>
          </p:nvSpPr>
          <p:spPr>
            <a:xfrm>
              <a:off x="2055479" y="3206496"/>
              <a:ext cx="943089" cy="812596"/>
            </a:xfrm>
            <a:prstGeom prst="hexagon">
              <a:avLst>
                <a:gd name="adj" fmla="val 28900"/>
                <a:gd name="vf" fmla="val 115470"/>
              </a:avLst>
            </a:prstGeom>
            <a:scene3d>
              <a:camera prst="orthographicFront"/>
              <a:lightRig rig="threePt" dir="t">
                <a:rot lat="0" lon="0" rev="7500000"/>
              </a:lightRig>
            </a:scene3d>
            <a:sp3d z="-152400" extrusionH="63500" prstMaterial="matte">
              <a:bevelT w="144450" h="6350" prst="relaxedInset"/>
              <a:contourClr>
                <a:schemeClr val="bg1"/>
              </a:contourClr>
            </a:sp3d>
          </p:spPr>
          <p:style>
            <a:lnRef idx="0">
              <a:schemeClr val="dk1">
                <a:hueOff val="0"/>
                <a:satOff val="0"/>
                <a:lumOff val="0"/>
                <a:alphaOff val="0"/>
              </a:schemeClr>
            </a:lnRef>
            <a:fillRef idx="3">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sp>
        <p:sp>
          <p:nvSpPr>
            <p:cNvPr id="18" name="Freeform 17"/>
            <p:cNvSpPr/>
            <p:nvPr/>
          </p:nvSpPr>
          <p:spPr>
            <a:xfrm>
              <a:off x="1512417" y="3614928"/>
              <a:ext cx="2048400" cy="1772107"/>
            </a:xfrm>
            <a:custGeom>
              <a:avLst/>
              <a:gdLst>
                <a:gd name="connsiteX0" fmla="*/ 0 w 2048400"/>
                <a:gd name="connsiteY0" fmla="*/ 886054 h 1772107"/>
                <a:gd name="connsiteX1" fmla="*/ 506291 w 2048400"/>
                <a:gd name="connsiteY1" fmla="*/ 0 h 1772107"/>
                <a:gd name="connsiteX2" fmla="*/ 1542109 w 2048400"/>
                <a:gd name="connsiteY2" fmla="*/ 0 h 1772107"/>
                <a:gd name="connsiteX3" fmla="*/ 2048400 w 2048400"/>
                <a:gd name="connsiteY3" fmla="*/ 886054 h 1772107"/>
                <a:gd name="connsiteX4" fmla="*/ 1542109 w 2048400"/>
                <a:gd name="connsiteY4" fmla="*/ 1772107 h 1772107"/>
                <a:gd name="connsiteX5" fmla="*/ 506291 w 2048400"/>
                <a:gd name="connsiteY5" fmla="*/ 1772107 h 1772107"/>
                <a:gd name="connsiteX6" fmla="*/ 0 w 2048400"/>
                <a:gd name="connsiteY6" fmla="*/ 886054 h 1772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8400" h="1772107">
                  <a:moveTo>
                    <a:pt x="0" y="886054"/>
                  </a:moveTo>
                  <a:lnTo>
                    <a:pt x="506291" y="0"/>
                  </a:lnTo>
                  <a:lnTo>
                    <a:pt x="1542109" y="0"/>
                  </a:lnTo>
                  <a:lnTo>
                    <a:pt x="2048400" y="886054"/>
                  </a:lnTo>
                  <a:lnTo>
                    <a:pt x="1542109" y="1772107"/>
                  </a:lnTo>
                  <a:lnTo>
                    <a:pt x="506291" y="1772107"/>
                  </a:lnTo>
                  <a:lnTo>
                    <a:pt x="0" y="886054"/>
                  </a:lnTo>
                  <a:close/>
                </a:path>
              </a:pathLst>
            </a:custGeom>
            <a:solidFill>
              <a:srgbClr val="7030A0"/>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rgbClr r="0" g="0" b="0"/>
            </a:fillRef>
            <a:effectRef idx="2">
              <a:schemeClr val="accent5">
                <a:hueOff val="-7947101"/>
                <a:satOff val="31849"/>
                <a:lumOff val="6902"/>
                <a:alphaOff val="0"/>
              </a:schemeClr>
            </a:effectRef>
            <a:fontRef idx="minor">
              <a:schemeClr val="lt1"/>
            </a:fontRef>
          </p:style>
          <p:txBody>
            <a:bodyPr spcFirstLastPara="0" vert="horz" wrap="square" lIns="358514" tIns="312726" rIns="358514" bIns="312726" numCol="1" spcCol="1270" anchor="ctr" anchorCtr="0">
              <a:noAutofit/>
            </a:bodyPr>
            <a:lstStyle/>
            <a:p>
              <a:pPr lvl="0" algn="ctr" defTabSz="666750">
                <a:lnSpc>
                  <a:spcPct val="90000"/>
                </a:lnSpc>
                <a:spcBef>
                  <a:spcPct val="0"/>
                </a:spcBef>
                <a:spcAft>
                  <a:spcPct val="35000"/>
                </a:spcAft>
              </a:pPr>
              <a:r>
                <a:rPr lang="en-US" sz="1500" b="1" u="sng" kern="1200" dirty="0" smtClean="0"/>
                <a:t>Goal 7: </a:t>
              </a:r>
              <a:r>
                <a:rPr lang="en-US" sz="1500" b="1" kern="1200" dirty="0" smtClean="0"/>
                <a:t>Intellectual  and Informational Resources</a:t>
              </a:r>
              <a:endParaRPr lang="en-US" sz="1500" b="1" kern="1200" dirty="0"/>
            </a:p>
          </p:txBody>
        </p:sp>
        <p:sp>
          <p:nvSpPr>
            <p:cNvPr id="19" name="Freeform 18"/>
            <p:cNvSpPr/>
            <p:nvPr/>
          </p:nvSpPr>
          <p:spPr>
            <a:xfrm>
              <a:off x="1512417" y="1468526"/>
              <a:ext cx="2048400" cy="1772107"/>
            </a:xfrm>
            <a:custGeom>
              <a:avLst/>
              <a:gdLst>
                <a:gd name="connsiteX0" fmla="*/ 0 w 2048400"/>
                <a:gd name="connsiteY0" fmla="*/ 886054 h 1772107"/>
                <a:gd name="connsiteX1" fmla="*/ 506291 w 2048400"/>
                <a:gd name="connsiteY1" fmla="*/ 0 h 1772107"/>
                <a:gd name="connsiteX2" fmla="*/ 1542109 w 2048400"/>
                <a:gd name="connsiteY2" fmla="*/ 0 h 1772107"/>
                <a:gd name="connsiteX3" fmla="*/ 2048400 w 2048400"/>
                <a:gd name="connsiteY3" fmla="*/ 886054 h 1772107"/>
                <a:gd name="connsiteX4" fmla="*/ 1542109 w 2048400"/>
                <a:gd name="connsiteY4" fmla="*/ 1772107 h 1772107"/>
                <a:gd name="connsiteX5" fmla="*/ 506291 w 2048400"/>
                <a:gd name="connsiteY5" fmla="*/ 1772107 h 1772107"/>
                <a:gd name="connsiteX6" fmla="*/ 0 w 2048400"/>
                <a:gd name="connsiteY6" fmla="*/ 886054 h 1772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8400" h="1772107">
                  <a:moveTo>
                    <a:pt x="0" y="886054"/>
                  </a:moveTo>
                  <a:lnTo>
                    <a:pt x="506291" y="0"/>
                  </a:lnTo>
                  <a:lnTo>
                    <a:pt x="1542109" y="0"/>
                  </a:lnTo>
                  <a:lnTo>
                    <a:pt x="2048400" y="886054"/>
                  </a:lnTo>
                  <a:lnTo>
                    <a:pt x="1542109" y="1772107"/>
                  </a:lnTo>
                  <a:lnTo>
                    <a:pt x="506291" y="1772107"/>
                  </a:lnTo>
                  <a:lnTo>
                    <a:pt x="0" y="886054"/>
                  </a:lnTo>
                  <a:close/>
                </a:path>
              </a:pathLst>
            </a:custGeom>
            <a:solidFill>
              <a:srgbClr val="008080"/>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rgbClr r="0" g="0" b="0"/>
            </a:fillRef>
            <a:effectRef idx="2">
              <a:schemeClr val="accent5">
                <a:hueOff val="-9933876"/>
                <a:satOff val="39811"/>
                <a:lumOff val="8628"/>
                <a:alphaOff val="0"/>
              </a:schemeClr>
            </a:effectRef>
            <a:fontRef idx="minor">
              <a:schemeClr val="lt1"/>
            </a:fontRef>
          </p:style>
          <p:txBody>
            <a:bodyPr spcFirstLastPara="0" vert="horz" wrap="square" lIns="358514" tIns="312726" rIns="358514" bIns="312726" numCol="1" spcCol="1270" anchor="ctr" anchorCtr="0">
              <a:noAutofit/>
            </a:bodyPr>
            <a:lstStyle/>
            <a:p>
              <a:pPr lvl="0" algn="ctr" defTabSz="666750">
                <a:lnSpc>
                  <a:spcPct val="90000"/>
                </a:lnSpc>
                <a:spcBef>
                  <a:spcPct val="0"/>
                </a:spcBef>
                <a:spcAft>
                  <a:spcPct val="35000"/>
                </a:spcAft>
              </a:pPr>
              <a:r>
                <a:rPr lang="en-US" sz="1500" b="1" u="sng" kern="1200" dirty="0" smtClean="0"/>
                <a:t>Goal 9: </a:t>
              </a:r>
            </a:p>
            <a:p>
              <a:pPr lvl="0" algn="ctr" defTabSz="666750">
                <a:lnSpc>
                  <a:spcPct val="90000"/>
                </a:lnSpc>
                <a:spcBef>
                  <a:spcPct val="0"/>
                </a:spcBef>
                <a:spcAft>
                  <a:spcPct val="35000"/>
                </a:spcAft>
              </a:pPr>
              <a:r>
                <a:rPr lang="en-US" sz="1500" b="1" kern="1200" dirty="0" smtClean="0"/>
                <a:t>Quality, Outcomes, Performance Indicators</a:t>
              </a:r>
              <a:endParaRPr lang="en-US" sz="1500" b="1" kern="1200" dirty="0"/>
            </a:p>
          </p:txBody>
        </p:sp>
      </p:grpSp>
      <p:sp>
        <p:nvSpPr>
          <p:cNvPr id="3" name="TextBox 2"/>
          <p:cNvSpPr txBox="1"/>
          <p:nvPr/>
        </p:nvSpPr>
        <p:spPr>
          <a:xfrm>
            <a:off x="533400" y="381000"/>
            <a:ext cx="2237792" cy="646331"/>
          </a:xfrm>
          <a:prstGeom prst="rect">
            <a:avLst/>
          </a:prstGeom>
          <a:noFill/>
        </p:spPr>
        <p:txBody>
          <a:bodyPr wrap="none" rtlCol="0">
            <a:spAutoFit/>
          </a:bodyPr>
          <a:lstStyle/>
          <a:p>
            <a:r>
              <a:rPr lang="en-US" dirty="0" smtClean="0">
                <a:solidFill>
                  <a:schemeClr val="accent4">
                    <a:lumMod val="75000"/>
                  </a:schemeClr>
                </a:solidFill>
              </a:rPr>
              <a:t>Trinity’s Strategic Plan</a:t>
            </a:r>
          </a:p>
          <a:p>
            <a:r>
              <a:rPr lang="en-US" i="1" dirty="0" smtClean="0">
                <a:solidFill>
                  <a:schemeClr val="accent4">
                    <a:lumMod val="75000"/>
                  </a:schemeClr>
                </a:solidFill>
              </a:rPr>
              <a:t>Envision Trinity 2020</a:t>
            </a:r>
            <a:endParaRPr lang="en-US" i="1" dirty="0">
              <a:solidFill>
                <a:schemeClr val="accent4">
                  <a:lumMod val="75000"/>
                </a:schemeClr>
              </a:solidFill>
            </a:endParaRPr>
          </a:p>
        </p:txBody>
      </p:sp>
      <p:sp>
        <p:nvSpPr>
          <p:cNvPr id="4" name="Slide Number Placeholder 3"/>
          <p:cNvSpPr>
            <a:spLocks noGrp="1"/>
          </p:cNvSpPr>
          <p:nvPr>
            <p:ph type="sldNum" sz="quarter" idx="12"/>
          </p:nvPr>
        </p:nvSpPr>
        <p:spPr/>
        <p:txBody>
          <a:bodyPr/>
          <a:lstStyle/>
          <a:p>
            <a:fld id="{025976F4-F475-44BF-8CC0-0BA39511404F}" type="slidenum">
              <a:rPr lang="en-US" smtClean="0"/>
              <a:t>11</a:t>
            </a:fld>
            <a:endParaRPr lang="en-US"/>
          </a:p>
        </p:txBody>
      </p:sp>
    </p:spTree>
    <p:extLst>
      <p:ext uri="{BB962C8B-B14F-4D97-AF65-F5344CB8AC3E}">
        <p14:creationId xmlns:p14="http://schemas.microsoft.com/office/powerpoint/2010/main" val="352930191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Object 2"/>
          <p:cNvGraphicFramePr>
            <a:graphicFrameLocks noChangeAspect="1"/>
          </p:cNvGraphicFramePr>
          <p:nvPr>
            <p:extLst>
              <p:ext uri="{D42A27DB-BD31-4B8C-83A1-F6EECF244321}">
                <p14:modId xmlns:p14="http://schemas.microsoft.com/office/powerpoint/2010/main" val="1407527757"/>
              </p:ext>
            </p:extLst>
          </p:nvPr>
        </p:nvGraphicFramePr>
        <p:xfrm>
          <a:off x="50800" y="0"/>
          <a:ext cx="9067800" cy="6799263"/>
        </p:xfrm>
        <a:graphic>
          <a:graphicData uri="http://schemas.openxmlformats.org/presentationml/2006/ole">
            <mc:AlternateContent xmlns:mc="http://schemas.openxmlformats.org/markup-compatibility/2006">
              <mc:Choice xmlns:v="urn:schemas-microsoft-com:vml" Requires="v">
                <p:oleObj spid="_x0000_s1044" name="Chart" r:id="rId4" imgW="4248059" imgH="3181437" progId="MSGraph.Chart.8">
                  <p:embed/>
                </p:oleObj>
              </mc:Choice>
              <mc:Fallback>
                <p:oleObj name="Chart" r:id="rId4" imgW="4248059" imgH="3181437" progId="MSGraph.Chart.8">
                  <p:embed/>
                  <p:pic>
                    <p:nvPicPr>
                      <p:cNvPr id="0" name=""/>
                      <p:cNvPicPr>
                        <a:picLocks noChangeAspect="1" noChangeArrowheads="1"/>
                      </p:cNvPicPr>
                      <p:nvPr/>
                    </p:nvPicPr>
                    <p:blipFill>
                      <a:blip r:embed="rId5"/>
                      <a:srcRect/>
                      <a:stretch>
                        <a:fillRect/>
                      </a:stretch>
                    </p:blipFill>
                    <p:spPr bwMode="auto">
                      <a:xfrm>
                        <a:off x="50800" y="0"/>
                        <a:ext cx="9067800" cy="6799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cxnSp>
        <p:nvCxnSpPr>
          <p:cNvPr id="3" name="Straight Connector 2"/>
          <p:cNvCxnSpPr/>
          <p:nvPr/>
        </p:nvCxnSpPr>
        <p:spPr>
          <a:xfrm flipV="1">
            <a:off x="8229600" y="1143000"/>
            <a:ext cx="0" cy="4876800"/>
          </a:xfrm>
          <a:prstGeom prst="line">
            <a:avLst/>
          </a:prstGeom>
          <a:ln w="19050">
            <a:solidFill>
              <a:srgbClr val="FF0000"/>
            </a:solidFill>
          </a:ln>
        </p:spPr>
        <p:style>
          <a:lnRef idx="2">
            <a:schemeClr val="accent4"/>
          </a:lnRef>
          <a:fillRef idx="0">
            <a:schemeClr val="accent4"/>
          </a:fillRef>
          <a:effectRef idx="1">
            <a:schemeClr val="accent4"/>
          </a:effectRef>
          <a:fontRef idx="minor">
            <a:schemeClr val="tx1"/>
          </a:fontRef>
        </p:style>
      </p:cxnSp>
      <p:sp>
        <p:nvSpPr>
          <p:cNvPr id="4" name="Slide Number Placeholder 3"/>
          <p:cNvSpPr>
            <a:spLocks noGrp="1"/>
          </p:cNvSpPr>
          <p:nvPr>
            <p:ph type="sldNum" sz="quarter" idx="12"/>
          </p:nvPr>
        </p:nvSpPr>
        <p:spPr/>
        <p:txBody>
          <a:bodyPr/>
          <a:lstStyle/>
          <a:p>
            <a:fld id="{658D9D2B-833C-49D5-9AD0-11CA4FCF69CD}" type="slidenum">
              <a:rPr lang="en-US" smtClean="0"/>
              <a:t>12</a:t>
            </a:fld>
            <a:endParaRPr lang="en-US"/>
          </a:p>
        </p:txBody>
      </p:sp>
      <p:sp>
        <p:nvSpPr>
          <p:cNvPr id="5" name="TextBox 4"/>
          <p:cNvSpPr txBox="1"/>
          <p:nvPr/>
        </p:nvSpPr>
        <p:spPr>
          <a:xfrm>
            <a:off x="914400" y="990600"/>
            <a:ext cx="6096000" cy="2123658"/>
          </a:xfrm>
          <a:prstGeom prst="rect">
            <a:avLst/>
          </a:prstGeom>
          <a:solidFill>
            <a:schemeClr val="accent4">
              <a:lumMod val="20000"/>
              <a:lumOff val="8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r>
              <a:rPr lang="en-US" sz="1100" dirty="0" smtClean="0"/>
              <a:t>Founded in 1897 as one of the nation’s first Catholic women’s colleges, Trinity grew and diversified over the last 25 years to become a small university with five academic units.  </a:t>
            </a:r>
          </a:p>
          <a:p>
            <a:endParaRPr lang="en-US" sz="1100" dirty="0"/>
          </a:p>
          <a:p>
            <a:r>
              <a:rPr lang="en-US" sz="1100" dirty="0" smtClean="0"/>
              <a:t>Trinity maintains the historic women’s college as the College of Arts and Sciences (CAS) now enrolling more than 1000 women, while also enrolling women and men in the School of Nursing and Health Professions (NHP), School of Education (EDU), School of Professional Studies (SPS) and School of Business and Graduate Studies (BGS).  </a:t>
            </a:r>
          </a:p>
          <a:p>
            <a:endParaRPr lang="en-US" sz="1100" dirty="0"/>
          </a:p>
          <a:p>
            <a:r>
              <a:rPr lang="en-US" sz="1100" dirty="0" smtClean="0"/>
              <a:t>Trinity enrolls about 2,200 students in 2015.  The student body is 70% African American, 20% Hispanic, and many students have immediate international heritage.   Trinity enrolls a distinctively low income population of students from the District of Columbia and nearby counties.   85% of this year’s first year students are Pell Grant recipients, and the median family income is $25,000.</a:t>
            </a:r>
            <a:endParaRPr lang="en-US" sz="1100" dirty="0"/>
          </a:p>
        </p:txBody>
      </p:sp>
    </p:spTree>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r>
              <a:rPr lang="en-US" dirty="0" smtClean="0"/>
              <a:t>How Does Trinity Do It?</a:t>
            </a:r>
            <a:br>
              <a:rPr lang="en-US" dirty="0" smtClean="0"/>
            </a:br>
            <a:r>
              <a:rPr lang="en-US" sz="2400" dirty="0" smtClean="0"/>
              <a:t>(Mission, Strategy, Programs)</a:t>
            </a:r>
            <a:endParaRPr lang="en-US" dirty="0"/>
          </a:p>
        </p:txBody>
      </p:sp>
      <p:sp>
        <p:nvSpPr>
          <p:cNvPr id="4" name="Content Placeholder 3"/>
          <p:cNvSpPr>
            <a:spLocks noGrp="1"/>
          </p:cNvSpPr>
          <p:nvPr>
            <p:ph idx="1"/>
          </p:nvPr>
        </p:nvSpPr>
        <p:spPr>
          <a:xfrm>
            <a:off x="457200" y="1600200"/>
            <a:ext cx="8229600" cy="4953000"/>
          </a:xfrm>
        </p:spPr>
        <p:txBody>
          <a:bodyPr>
            <a:normAutofit fontScale="70000" lnSpcReduction="20000"/>
          </a:bodyPr>
          <a:lstStyle/>
          <a:p>
            <a:r>
              <a:rPr lang="en-US" dirty="0" smtClean="0"/>
              <a:t>Steer with the Strategic Plan</a:t>
            </a:r>
          </a:p>
          <a:p>
            <a:r>
              <a:rPr lang="en-US" dirty="0" smtClean="0"/>
              <a:t>Challenge conventions (not drowning in romance!)</a:t>
            </a:r>
          </a:p>
          <a:p>
            <a:pPr lvl="1"/>
            <a:r>
              <a:rPr lang="en-US" u="sng" dirty="0" smtClean="0"/>
              <a:t>Mission</a:t>
            </a:r>
          </a:p>
          <a:p>
            <a:pPr lvl="2"/>
            <a:r>
              <a:rPr lang="en-US" dirty="0" smtClean="0"/>
              <a:t>Liberal arts AND professional studies</a:t>
            </a:r>
          </a:p>
          <a:p>
            <a:pPr lvl="2"/>
            <a:r>
              <a:rPr lang="en-US" dirty="0" smtClean="0"/>
              <a:t>Women’s college AND welcome men</a:t>
            </a:r>
          </a:p>
          <a:p>
            <a:pPr lvl="2"/>
            <a:r>
              <a:rPr lang="en-US" dirty="0" smtClean="0"/>
              <a:t>Catholic college AND interfaith hospitality</a:t>
            </a:r>
          </a:p>
          <a:p>
            <a:pPr lvl="1"/>
            <a:r>
              <a:rPr lang="en-US" u="sng" dirty="0" smtClean="0"/>
              <a:t>Delivery Systems</a:t>
            </a:r>
          </a:p>
          <a:p>
            <a:pPr lvl="2"/>
            <a:r>
              <a:rPr lang="en-US" dirty="0" smtClean="0"/>
              <a:t>On campus AND off-site AND hybrid delivery</a:t>
            </a:r>
          </a:p>
          <a:p>
            <a:pPr lvl="2"/>
            <a:r>
              <a:rPr lang="en-US" dirty="0" smtClean="0"/>
              <a:t>Full-time, Part-Time, Evenings, Weekends</a:t>
            </a:r>
          </a:p>
          <a:p>
            <a:pPr lvl="2"/>
            <a:r>
              <a:rPr lang="en-US" dirty="0" smtClean="0"/>
              <a:t>Associate, Baccalaureate, Masters, Continuing Ed</a:t>
            </a:r>
          </a:p>
          <a:p>
            <a:pPr lvl="1"/>
            <a:r>
              <a:rPr lang="en-US" u="sng" dirty="0" smtClean="0"/>
              <a:t>Programs</a:t>
            </a:r>
            <a:endParaRPr lang="en-US" dirty="0" smtClean="0"/>
          </a:p>
          <a:p>
            <a:pPr lvl="2"/>
            <a:r>
              <a:rPr lang="en-US" dirty="0" smtClean="0"/>
              <a:t>Refocus on workforce development and career outcomes</a:t>
            </a:r>
          </a:p>
          <a:p>
            <a:pPr lvl="3"/>
            <a:r>
              <a:rPr lang="en-US" dirty="0" smtClean="0"/>
              <a:t>Health Professions</a:t>
            </a:r>
          </a:p>
          <a:p>
            <a:pPr lvl="3"/>
            <a:r>
              <a:rPr lang="en-US" dirty="0" smtClean="0"/>
              <a:t>STEM programs</a:t>
            </a:r>
          </a:p>
          <a:p>
            <a:pPr lvl="3"/>
            <a:r>
              <a:rPr lang="en-US" dirty="0" smtClean="0"/>
              <a:t>Psych and Counseling</a:t>
            </a:r>
          </a:p>
          <a:p>
            <a:pPr lvl="3"/>
            <a:r>
              <a:rPr lang="en-US" dirty="0" smtClean="0"/>
              <a:t>Communications, Criminal Justice, Business</a:t>
            </a:r>
          </a:p>
          <a:p>
            <a:pPr lvl="3"/>
            <a:r>
              <a:rPr lang="en-US" dirty="0" smtClean="0"/>
              <a:t>All rooted in liberal arts but with clearly defined outcomes</a:t>
            </a:r>
            <a:endParaRPr lang="en-US" dirty="0"/>
          </a:p>
        </p:txBody>
      </p:sp>
      <p:sp>
        <p:nvSpPr>
          <p:cNvPr id="2" name="Slide Number Placeholder 1"/>
          <p:cNvSpPr>
            <a:spLocks noGrp="1"/>
          </p:cNvSpPr>
          <p:nvPr>
            <p:ph type="sldNum" sz="quarter" idx="12"/>
          </p:nvPr>
        </p:nvSpPr>
        <p:spPr/>
        <p:txBody>
          <a:bodyPr/>
          <a:lstStyle/>
          <a:p>
            <a:fld id="{74DA5089-2D1E-48CD-93C3-E6B2D6021EA0}" type="slidenum">
              <a:rPr lang="en-US" smtClean="0"/>
              <a:t>13</a:t>
            </a:fld>
            <a:endParaRPr lang="en-US"/>
          </a:p>
        </p:txBody>
      </p:sp>
    </p:spTree>
    <p:extLst>
      <p:ext uri="{BB962C8B-B14F-4D97-AF65-F5344CB8AC3E}">
        <p14:creationId xmlns:p14="http://schemas.microsoft.com/office/powerpoint/2010/main" val="232997403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r>
              <a:rPr lang="en-US" dirty="0" smtClean="0"/>
              <a:t>How Does Trinity Do It?</a:t>
            </a:r>
            <a:br>
              <a:rPr lang="en-US" dirty="0" smtClean="0"/>
            </a:br>
            <a:r>
              <a:rPr lang="en-US" sz="2400" dirty="0" smtClean="0"/>
              <a:t>(Finance and Operations)</a:t>
            </a:r>
            <a:endParaRPr lang="en-US" dirty="0"/>
          </a:p>
        </p:txBody>
      </p:sp>
      <p:sp>
        <p:nvSpPr>
          <p:cNvPr id="4" name="Content Placeholder 3"/>
          <p:cNvSpPr>
            <a:spLocks noGrp="1"/>
          </p:cNvSpPr>
          <p:nvPr>
            <p:ph idx="1"/>
          </p:nvPr>
        </p:nvSpPr>
        <p:spPr>
          <a:xfrm>
            <a:off x="457200" y="1600200"/>
            <a:ext cx="8229600" cy="4953000"/>
          </a:xfrm>
        </p:spPr>
        <p:txBody>
          <a:bodyPr>
            <a:normAutofit fontScale="85000" lnSpcReduction="20000"/>
          </a:bodyPr>
          <a:lstStyle/>
          <a:p>
            <a:r>
              <a:rPr lang="en-US" dirty="0" smtClean="0"/>
              <a:t>Manage the Money!</a:t>
            </a:r>
          </a:p>
          <a:p>
            <a:pPr lvl="1"/>
            <a:r>
              <a:rPr lang="en-US" dirty="0" smtClean="0"/>
              <a:t>Manage Discount Rate (no more than 40%)</a:t>
            </a:r>
          </a:p>
          <a:p>
            <a:pPr lvl="1"/>
            <a:r>
              <a:rPr lang="en-US" dirty="0" smtClean="0"/>
              <a:t>Control Spending on Frills (who paid for those cookies?</a:t>
            </a:r>
          </a:p>
          <a:p>
            <a:pPr lvl="1"/>
            <a:r>
              <a:rPr lang="en-US" dirty="0" smtClean="0"/>
              <a:t>Invest in what will bring good returns</a:t>
            </a:r>
          </a:p>
          <a:p>
            <a:pPr lvl="1"/>
            <a:r>
              <a:rPr lang="en-US" dirty="0" smtClean="0"/>
              <a:t>Dis-invest in non-performers</a:t>
            </a:r>
          </a:p>
          <a:p>
            <a:r>
              <a:rPr lang="en-US" dirty="0" smtClean="0"/>
              <a:t>Relentless Focus on Enrollment Management</a:t>
            </a:r>
          </a:p>
          <a:p>
            <a:r>
              <a:rPr lang="en-US" dirty="0" smtClean="0"/>
              <a:t>Deliver High Quality Services</a:t>
            </a:r>
          </a:p>
          <a:p>
            <a:pPr lvl="1"/>
            <a:r>
              <a:rPr lang="en-US" dirty="0" smtClean="0"/>
              <a:t>Removing barriers to retention and satisfaction</a:t>
            </a:r>
            <a:endParaRPr lang="en-US" dirty="0"/>
          </a:p>
          <a:p>
            <a:r>
              <a:rPr lang="en-US" dirty="0" smtClean="0"/>
              <a:t>Invest in Facilities and Technology When It Makes Sense for Enrollment Growth Strategy</a:t>
            </a:r>
          </a:p>
          <a:p>
            <a:r>
              <a:rPr lang="en-US" dirty="0" smtClean="0"/>
              <a:t>Avoid the shoals through strong risk management</a:t>
            </a:r>
          </a:p>
          <a:p>
            <a:r>
              <a:rPr lang="en-US" dirty="0" smtClean="0"/>
              <a:t>Ignore the Yachts</a:t>
            </a:r>
          </a:p>
        </p:txBody>
      </p:sp>
      <p:sp>
        <p:nvSpPr>
          <p:cNvPr id="2" name="Slide Number Placeholder 1"/>
          <p:cNvSpPr>
            <a:spLocks noGrp="1"/>
          </p:cNvSpPr>
          <p:nvPr>
            <p:ph type="sldNum" sz="quarter" idx="12"/>
          </p:nvPr>
        </p:nvSpPr>
        <p:spPr/>
        <p:txBody>
          <a:bodyPr/>
          <a:lstStyle/>
          <a:p>
            <a:fld id="{74DA5089-2D1E-48CD-93C3-E6B2D6021EA0}" type="slidenum">
              <a:rPr lang="en-US" smtClean="0"/>
              <a:t>14</a:t>
            </a:fld>
            <a:endParaRPr lang="en-US"/>
          </a:p>
        </p:txBody>
      </p:sp>
    </p:spTree>
    <p:extLst>
      <p:ext uri="{BB962C8B-B14F-4D97-AF65-F5344CB8AC3E}">
        <p14:creationId xmlns:p14="http://schemas.microsoft.com/office/powerpoint/2010/main" val="316011572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r>
              <a:rPr lang="en-US" dirty="0" smtClean="0"/>
              <a:t>Perils: Drowning in Romance</a:t>
            </a:r>
            <a:endParaRPr lang="en-US" dirty="0"/>
          </a:p>
        </p:txBody>
      </p:sp>
      <p:sp>
        <p:nvSpPr>
          <p:cNvPr id="3" name="Content Placeholder 2"/>
          <p:cNvSpPr>
            <a:spLocks noGrp="1"/>
          </p:cNvSpPr>
          <p:nvPr>
            <p:ph idx="1"/>
          </p:nvPr>
        </p:nvSpPr>
        <p:spPr>
          <a:xfrm>
            <a:off x="457200" y="1600200"/>
            <a:ext cx="8229600" cy="4876800"/>
          </a:xfrm>
        </p:spPr>
        <p:txBody>
          <a:bodyPr>
            <a:normAutofit fontScale="62500" lnSpcReduction="20000"/>
          </a:bodyPr>
          <a:lstStyle/>
          <a:p>
            <a:r>
              <a:rPr lang="en-US" dirty="0"/>
              <a:t>Risk Avoidance </a:t>
            </a:r>
            <a:r>
              <a:rPr lang="en-US" dirty="0" smtClean="0"/>
              <a:t>v. </a:t>
            </a:r>
            <a:r>
              <a:rPr lang="en-US" dirty="0"/>
              <a:t>the Courage to </a:t>
            </a:r>
            <a:r>
              <a:rPr lang="en-US" dirty="0" smtClean="0"/>
              <a:t>Change</a:t>
            </a:r>
          </a:p>
          <a:p>
            <a:pPr lvl="1"/>
            <a:r>
              <a:rPr lang="en-US" dirty="0" smtClean="0"/>
              <a:t>Many institutions do not take bold steps to create change because of fear of “upsetting the alumni” or alienating donors; </a:t>
            </a:r>
            <a:r>
              <a:rPr lang="en-US" dirty="0" smtClean="0"/>
              <a:t>but </a:t>
            </a:r>
            <a:r>
              <a:rPr lang="en-US" dirty="0" smtClean="0"/>
              <a:t>the thing we should fear most is breaching our duty to sustain the institution as a matter of </a:t>
            </a:r>
            <a:r>
              <a:rPr lang="en-US" dirty="0" smtClean="0"/>
              <a:t>stewardship for all graduates, students and the public good</a:t>
            </a:r>
            <a:endParaRPr lang="en-US" dirty="0" smtClean="0"/>
          </a:p>
          <a:p>
            <a:r>
              <a:rPr lang="en-US" dirty="0" smtClean="0"/>
              <a:t>Shared </a:t>
            </a:r>
            <a:r>
              <a:rPr lang="en-US" dirty="0"/>
              <a:t>Governance and </a:t>
            </a:r>
            <a:r>
              <a:rPr lang="en-US" dirty="0" smtClean="0"/>
              <a:t>Dithering</a:t>
            </a:r>
          </a:p>
          <a:p>
            <a:pPr lvl="1"/>
            <a:r>
              <a:rPr lang="en-US" dirty="0" smtClean="0"/>
              <a:t>“Shared governance” is meaningless if there is no shared responsibility; decisions cannot be allowed to take months and years; the most important thing a president must do is to make the right decisions, which are not always the most popular decisions; consultation and collaboration do not mean blocking results</a:t>
            </a:r>
          </a:p>
          <a:p>
            <a:r>
              <a:rPr lang="en-US" dirty="0" smtClean="0"/>
              <a:t>“If </a:t>
            </a:r>
            <a:r>
              <a:rPr lang="en-US" dirty="0"/>
              <a:t>Only The President Would</a:t>
            </a:r>
            <a:r>
              <a:rPr lang="en-US" dirty="0" smtClean="0"/>
              <a:t>…”</a:t>
            </a:r>
          </a:p>
          <a:p>
            <a:pPr lvl="1"/>
            <a:r>
              <a:rPr lang="en-US" dirty="0" smtClean="0"/>
              <a:t>Too many institutions suffer in a quixotic belief that if only the trustees found the right president, the “golden age” will return; in the same way, “if only the president would…” hire the right Admissions staff, e.g., the problems would go </a:t>
            </a:r>
            <a:r>
              <a:rPr lang="en-US" dirty="0" smtClean="0"/>
              <a:t>away; presidents are not curators of museums; the president’s job is to provide the leadership to articulate the future possibilities, motivat</a:t>
            </a:r>
            <a:r>
              <a:rPr lang="en-US" dirty="0" smtClean="0"/>
              <a:t>e the community to move toward that vision, and organize the resources to make it achievable</a:t>
            </a:r>
            <a:endParaRPr lang="en-US" dirty="0"/>
          </a:p>
          <a:p>
            <a:endParaRPr lang="en-US" dirty="0"/>
          </a:p>
        </p:txBody>
      </p:sp>
      <p:sp>
        <p:nvSpPr>
          <p:cNvPr id="4" name="Slide Number Placeholder 3"/>
          <p:cNvSpPr>
            <a:spLocks noGrp="1"/>
          </p:cNvSpPr>
          <p:nvPr>
            <p:ph type="sldNum" sz="quarter" idx="12"/>
          </p:nvPr>
        </p:nvSpPr>
        <p:spPr/>
        <p:txBody>
          <a:bodyPr/>
          <a:lstStyle/>
          <a:p>
            <a:fld id="{74DA5089-2D1E-48CD-93C3-E6B2D6021EA0}" type="slidenum">
              <a:rPr lang="en-US" smtClean="0"/>
              <a:t>15</a:t>
            </a:fld>
            <a:endParaRPr lang="en-US"/>
          </a:p>
        </p:txBody>
      </p:sp>
    </p:spTree>
    <p:extLst>
      <p:ext uri="{BB962C8B-B14F-4D97-AF65-F5344CB8AC3E}">
        <p14:creationId xmlns:p14="http://schemas.microsoft.com/office/powerpoint/2010/main" val="1519079306"/>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r>
              <a:rPr lang="en-US" dirty="0" smtClean="0"/>
              <a:t>Perils: Dithering on Strategy</a:t>
            </a:r>
            <a:endParaRPr lang="en-US" dirty="0"/>
          </a:p>
        </p:txBody>
      </p:sp>
      <p:sp>
        <p:nvSpPr>
          <p:cNvPr id="3" name="Content Placeholder 2"/>
          <p:cNvSpPr>
            <a:spLocks noGrp="1"/>
          </p:cNvSpPr>
          <p:nvPr>
            <p:ph idx="1"/>
          </p:nvPr>
        </p:nvSpPr>
        <p:spPr>
          <a:xfrm>
            <a:off x="457200" y="1600200"/>
            <a:ext cx="8229600" cy="4953000"/>
          </a:xfrm>
        </p:spPr>
        <p:txBody>
          <a:bodyPr>
            <a:normAutofit fontScale="70000" lnSpcReduction="20000"/>
          </a:bodyPr>
          <a:lstStyle/>
          <a:p>
            <a:r>
              <a:rPr lang="en-US" dirty="0" smtClean="0"/>
              <a:t>Too many institutions confuse process with results; too many yellow and pink </a:t>
            </a:r>
            <a:r>
              <a:rPr lang="en-US" dirty="0" err="1" smtClean="0"/>
              <a:t>stickies</a:t>
            </a:r>
            <a:r>
              <a:rPr lang="en-US" dirty="0" smtClean="0"/>
              <a:t> on walls, not enough actual action steps that can lead to measurable and sustainable institutional progress</a:t>
            </a:r>
          </a:p>
          <a:p>
            <a:r>
              <a:rPr lang="en-US" dirty="0" smtClean="0"/>
              <a:t>Boards must hold presidents accountable for managing the strategic plan for continuous growth, assessment and change; the absence of change means the institution is stagnating</a:t>
            </a:r>
            <a:endParaRPr lang="en-US" dirty="0" smtClean="0"/>
          </a:p>
          <a:p>
            <a:r>
              <a:rPr lang="en-US" dirty="0" smtClean="0"/>
              <a:t>Beware </a:t>
            </a:r>
            <a:r>
              <a:rPr lang="en-US" dirty="0" smtClean="0"/>
              <a:t>“Big Fix” Promises</a:t>
            </a:r>
          </a:p>
          <a:p>
            <a:pPr lvl="1"/>
            <a:r>
              <a:rPr lang="en-US" dirty="0" smtClean="0"/>
              <a:t>Some of the most dangerous ideas out there urge institutions to drive up their discount rates as a means to build enrollment, believing that volume will </a:t>
            </a:r>
            <a:r>
              <a:rPr lang="en-US" dirty="0" err="1" smtClean="0"/>
              <a:t>levelize</a:t>
            </a:r>
            <a:r>
              <a:rPr lang="en-US" dirty="0"/>
              <a:t> </a:t>
            </a:r>
            <a:r>
              <a:rPr lang="en-US" dirty="0" smtClean="0"/>
              <a:t>the net tuition results; this is a dangerous strategy, not a well-considered risk!</a:t>
            </a:r>
          </a:p>
          <a:p>
            <a:pPr lvl="1"/>
            <a:r>
              <a:rPr lang="en-US" dirty="0" smtClean="0"/>
              <a:t>We can’t buy our way out of the enrollment problem, we have to build the solutions through effective institutional change</a:t>
            </a:r>
          </a:p>
          <a:p>
            <a:r>
              <a:rPr lang="en-US" dirty="0" smtClean="0"/>
              <a:t>Aligning programs with market opportunities is the most necessary and most effective </a:t>
            </a:r>
            <a:r>
              <a:rPr lang="en-US" dirty="0" smtClean="0"/>
              <a:t>strategy</a:t>
            </a:r>
            <a:r>
              <a:rPr lang="en-US" dirty="0"/>
              <a:t> </a:t>
            </a:r>
            <a:r>
              <a:rPr lang="en-US" dirty="0" smtClean="0"/>
              <a:t>to build enrollments for fiscal health</a:t>
            </a:r>
          </a:p>
        </p:txBody>
      </p:sp>
      <p:sp>
        <p:nvSpPr>
          <p:cNvPr id="4" name="Slide Number Placeholder 3"/>
          <p:cNvSpPr>
            <a:spLocks noGrp="1"/>
          </p:cNvSpPr>
          <p:nvPr>
            <p:ph type="sldNum" sz="quarter" idx="12"/>
          </p:nvPr>
        </p:nvSpPr>
        <p:spPr/>
        <p:txBody>
          <a:bodyPr/>
          <a:lstStyle/>
          <a:p>
            <a:fld id="{74DA5089-2D1E-48CD-93C3-E6B2D6021EA0}" type="slidenum">
              <a:rPr lang="en-US" smtClean="0"/>
              <a:t>16</a:t>
            </a:fld>
            <a:endParaRPr lang="en-US"/>
          </a:p>
        </p:txBody>
      </p:sp>
    </p:spTree>
    <p:extLst>
      <p:ext uri="{BB962C8B-B14F-4D97-AF65-F5344CB8AC3E}">
        <p14:creationId xmlns:p14="http://schemas.microsoft.com/office/powerpoint/2010/main" val="1544047295"/>
      </p:ext>
    </p:extLst>
  </p:cSld>
  <p:clrMapOvr>
    <a:masterClrMapping/>
  </p:clrMapOvr>
  <mc:AlternateContent xmlns:mc="http://schemas.openxmlformats.org/markup-compatibility/2006">
    <mc:Choice xmlns:p14="http://schemas.microsoft.com/office/powerpoint/2010/main" Requires="p14">
      <p:transition spd="slow" p14:dur="1200">
        <p14:flip dir="r"/>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r>
              <a:rPr lang="en-US" dirty="0" smtClean="0"/>
              <a:t>Rip Currents on Reputation</a:t>
            </a:r>
            <a:endParaRPr lang="en-US" dirty="0"/>
          </a:p>
        </p:txBody>
      </p:sp>
      <p:sp>
        <p:nvSpPr>
          <p:cNvPr id="4" name="Content Placeholder 3"/>
          <p:cNvSpPr>
            <a:spLocks noGrp="1"/>
          </p:cNvSpPr>
          <p:nvPr>
            <p:ph idx="1"/>
          </p:nvPr>
        </p:nvSpPr>
        <p:spPr/>
        <p:txBody>
          <a:bodyPr>
            <a:normAutofit fontScale="92500"/>
          </a:bodyPr>
          <a:lstStyle/>
          <a:p>
            <a:r>
              <a:rPr lang="en-US" dirty="0" smtClean="0"/>
              <a:t>Reputational Threats:</a:t>
            </a:r>
          </a:p>
          <a:p>
            <a:pPr lvl="2"/>
            <a:r>
              <a:rPr lang="en-US" dirty="0" smtClean="0"/>
              <a:t>Sexual Assault Incidents</a:t>
            </a:r>
          </a:p>
          <a:p>
            <a:pPr lvl="2"/>
            <a:r>
              <a:rPr lang="en-US" dirty="0" smtClean="0"/>
              <a:t>Race, Gender, Sexual Orientation, Church Relations, other Identity and Mission-related issues</a:t>
            </a:r>
          </a:p>
          <a:p>
            <a:pPr lvl="2"/>
            <a:r>
              <a:rPr lang="en-US" dirty="0" smtClean="0"/>
              <a:t>Athletics</a:t>
            </a:r>
          </a:p>
          <a:p>
            <a:pPr lvl="2"/>
            <a:r>
              <a:rPr lang="en-US" dirty="0" smtClean="0"/>
              <a:t>Child </a:t>
            </a:r>
            <a:r>
              <a:rPr lang="en-US" dirty="0" smtClean="0"/>
              <a:t>Protection</a:t>
            </a:r>
          </a:p>
          <a:p>
            <a:pPr lvl="2"/>
            <a:r>
              <a:rPr lang="en-US" dirty="0" smtClean="0"/>
              <a:t>Academic Fraud or Poor Outcomes</a:t>
            </a:r>
            <a:endParaRPr lang="en-US" dirty="0" smtClean="0"/>
          </a:p>
          <a:p>
            <a:pPr lvl="2"/>
            <a:r>
              <a:rPr lang="en-US" dirty="0" smtClean="0"/>
              <a:t>Federal Ratings/Private Rankings/</a:t>
            </a:r>
            <a:r>
              <a:rPr lang="en-US" dirty="0" err="1" smtClean="0"/>
              <a:t>Moodys</a:t>
            </a:r>
            <a:endParaRPr lang="en-US" dirty="0" smtClean="0"/>
          </a:p>
          <a:p>
            <a:pPr lvl="2"/>
            <a:endParaRPr lang="en-US" dirty="0"/>
          </a:p>
          <a:p>
            <a:r>
              <a:rPr lang="en-US" dirty="0" smtClean="0"/>
              <a:t>Safeguarding Reputation:  Risk Management 101!</a:t>
            </a:r>
          </a:p>
        </p:txBody>
      </p:sp>
      <p:sp>
        <p:nvSpPr>
          <p:cNvPr id="2" name="Slide Number Placeholder 1"/>
          <p:cNvSpPr>
            <a:spLocks noGrp="1"/>
          </p:cNvSpPr>
          <p:nvPr>
            <p:ph type="sldNum" sz="quarter" idx="12"/>
          </p:nvPr>
        </p:nvSpPr>
        <p:spPr/>
        <p:txBody>
          <a:bodyPr/>
          <a:lstStyle/>
          <a:p>
            <a:fld id="{74DA5089-2D1E-48CD-93C3-E6B2D6021EA0}" type="slidenum">
              <a:rPr lang="en-US" smtClean="0"/>
              <a:t>17</a:t>
            </a:fld>
            <a:endParaRPr lang="en-US"/>
          </a:p>
        </p:txBody>
      </p:sp>
    </p:spTree>
    <p:extLst>
      <p:ext uri="{BB962C8B-B14F-4D97-AF65-F5344CB8AC3E}">
        <p14:creationId xmlns:p14="http://schemas.microsoft.com/office/powerpoint/2010/main" val="3643883457"/>
      </p:ext>
    </p:extLst>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0"/>
            <a:ext cx="10637181" cy="7043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74DA5089-2D1E-48CD-93C3-E6B2D6021EA0}" type="slidenum">
              <a:rPr lang="en-US" smtClean="0"/>
              <a:t>18</a:t>
            </a:fld>
            <a:endParaRPr lang="en-US"/>
          </a:p>
        </p:txBody>
      </p:sp>
      <p:pic>
        <p:nvPicPr>
          <p:cNvPr id="409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04800" y="252846"/>
            <a:ext cx="3886200" cy="63889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 name="TextBox 4"/>
          <p:cNvSpPr txBox="1"/>
          <p:nvPr/>
        </p:nvSpPr>
        <p:spPr>
          <a:xfrm>
            <a:off x="4440383" y="5974648"/>
            <a:ext cx="4038600" cy="646331"/>
          </a:xfrm>
          <a:prstGeom prst="rect">
            <a:avLst/>
          </a:prstGeom>
          <a:noFill/>
        </p:spPr>
        <p:txBody>
          <a:bodyPr wrap="square" rtlCol="0">
            <a:spAutoFit/>
          </a:bodyPr>
          <a:lstStyle/>
          <a:p>
            <a:r>
              <a:rPr lang="en-US" sz="1200" dirty="0" smtClean="0">
                <a:solidFill>
                  <a:schemeClr val="bg1"/>
                </a:solidFill>
              </a:rPr>
              <a:t>Graphic from insidehighered.com </a:t>
            </a:r>
            <a:r>
              <a:rPr lang="en-US" sz="1200" dirty="0" smtClean="0">
                <a:solidFill>
                  <a:schemeClr val="bg1"/>
                </a:solidFill>
                <a:hlinkClick r:id="rId4"/>
              </a:rPr>
              <a:t>“</a:t>
            </a:r>
          </a:p>
          <a:p>
            <a:r>
              <a:rPr lang="en-US" sz="1200" dirty="0" smtClean="0">
                <a:solidFill>
                  <a:schemeClr val="bg1"/>
                </a:solidFill>
                <a:hlinkClick r:id="rId4"/>
              </a:rPr>
              <a:t>Widening </a:t>
            </a:r>
            <a:r>
              <a:rPr lang="en-US" sz="1200" dirty="0" smtClean="0">
                <a:solidFill>
                  <a:schemeClr val="bg1"/>
                </a:solidFill>
                <a:hlinkClick r:id="rId4"/>
              </a:rPr>
              <a:t>Wealth Gap” by Kellie Woodhouse</a:t>
            </a:r>
            <a:r>
              <a:rPr lang="en-US" sz="1200" dirty="0" smtClean="0">
                <a:solidFill>
                  <a:schemeClr val="bg1"/>
                </a:solidFill>
              </a:rPr>
              <a:t>, </a:t>
            </a:r>
            <a:endParaRPr lang="en-US" sz="1200" dirty="0" smtClean="0">
              <a:solidFill>
                <a:schemeClr val="bg1"/>
              </a:solidFill>
            </a:endParaRPr>
          </a:p>
          <a:p>
            <a:r>
              <a:rPr lang="en-US" sz="1200" dirty="0" smtClean="0">
                <a:solidFill>
                  <a:schemeClr val="bg1"/>
                </a:solidFill>
              </a:rPr>
              <a:t>May </a:t>
            </a:r>
            <a:r>
              <a:rPr lang="en-US" sz="1200" dirty="0" smtClean="0">
                <a:solidFill>
                  <a:schemeClr val="bg1"/>
                </a:solidFill>
              </a:rPr>
              <a:t>21, 2015</a:t>
            </a:r>
            <a:endParaRPr lang="en-US" sz="1200" dirty="0">
              <a:solidFill>
                <a:schemeClr val="bg1"/>
              </a:solidFill>
            </a:endParaRP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923307">
            <a:off x="4556764" y="3225486"/>
            <a:ext cx="3296408" cy="1626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236800">
            <a:off x="7248810" y="4429824"/>
            <a:ext cx="1874927" cy="1262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381758" y="1877354"/>
            <a:ext cx="4572000" cy="942046"/>
          </a:xfr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fontScale="90000"/>
          </a:bodyPr>
          <a:lstStyle/>
          <a:p>
            <a:r>
              <a:rPr lang="en-US" dirty="0" smtClean="0"/>
              <a:t>YACHT ENVY</a:t>
            </a:r>
            <a:br>
              <a:rPr lang="en-US" dirty="0" smtClean="0"/>
            </a:br>
            <a:r>
              <a:rPr lang="en-US" sz="1400" dirty="0" smtClean="0"/>
              <a:t>(Know the capacity and limits of your boat!)</a:t>
            </a:r>
            <a:endParaRPr lang="en-US" dirty="0"/>
          </a:p>
        </p:txBody>
      </p:sp>
    </p:spTree>
    <p:extLst>
      <p:ext uri="{BB962C8B-B14F-4D97-AF65-F5344CB8AC3E}">
        <p14:creationId xmlns:p14="http://schemas.microsoft.com/office/powerpoint/2010/main" val="2027477404"/>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4DA5089-2D1E-48CD-93C3-E6B2D6021EA0}" type="slidenum">
              <a:rPr lang="en-US" smtClean="0"/>
              <a:t>19</a:t>
            </a:fld>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788" y="-9525"/>
            <a:ext cx="10315576" cy="687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0" y="1371600"/>
            <a:ext cx="5943600" cy="5570756"/>
          </a:xfrm>
          <a:prstGeom prst="rect">
            <a:avLst/>
          </a:prstGeom>
          <a:noFill/>
        </p:spPr>
        <p:txBody>
          <a:bodyPr wrap="square" rtlCol="0">
            <a:spAutoFit/>
          </a:bodyPr>
          <a:lstStyle/>
          <a:p>
            <a:r>
              <a:rPr lang="en-US" sz="3200" b="1" dirty="0" smtClean="0">
                <a:solidFill>
                  <a:schemeClr val="bg1"/>
                </a:solidFill>
              </a:rPr>
              <a:t>To Thrive in Perilous Times:</a:t>
            </a:r>
          </a:p>
          <a:p>
            <a:endParaRPr lang="en-US" b="1" dirty="0">
              <a:solidFill>
                <a:schemeClr val="bg1"/>
              </a:solidFill>
            </a:endParaRPr>
          </a:p>
          <a:p>
            <a:pPr marL="342900" indent="-342900">
              <a:buAutoNum type="arabicPeriod"/>
            </a:pPr>
            <a:r>
              <a:rPr lang="en-US" b="1" dirty="0" smtClean="0">
                <a:solidFill>
                  <a:schemeClr val="bg1"/>
                </a:solidFill>
              </a:rPr>
              <a:t>Focus on Mission, but Move  Mission with Markets</a:t>
            </a:r>
          </a:p>
          <a:p>
            <a:pPr marL="342900" indent="-342900">
              <a:buAutoNum type="arabicPeriod"/>
            </a:pPr>
            <a:r>
              <a:rPr lang="en-US" b="1" dirty="0" smtClean="0">
                <a:solidFill>
                  <a:schemeClr val="bg1"/>
                </a:solidFill>
              </a:rPr>
              <a:t>Root Strategy in </a:t>
            </a:r>
            <a:r>
              <a:rPr lang="en-US" b="1" dirty="0" smtClean="0">
                <a:solidFill>
                  <a:schemeClr val="bg1"/>
                </a:solidFill>
              </a:rPr>
              <a:t>Clear and Measurable  </a:t>
            </a:r>
            <a:r>
              <a:rPr lang="en-US" b="1" dirty="0" smtClean="0">
                <a:solidFill>
                  <a:schemeClr val="bg1"/>
                </a:solidFill>
              </a:rPr>
              <a:t>Business Objectives</a:t>
            </a:r>
          </a:p>
          <a:p>
            <a:pPr marL="342900" indent="-342900">
              <a:buAutoNum type="arabicPeriod"/>
            </a:pPr>
            <a:r>
              <a:rPr lang="en-US" b="1" dirty="0" smtClean="0">
                <a:solidFill>
                  <a:schemeClr val="bg1"/>
                </a:solidFill>
              </a:rPr>
              <a:t>Diversify, Diversify, Diversify</a:t>
            </a:r>
            <a:endParaRPr lang="en-US" b="1" dirty="0">
              <a:solidFill>
                <a:schemeClr val="bg1"/>
              </a:solidFill>
            </a:endParaRPr>
          </a:p>
          <a:p>
            <a:pPr marL="342900" indent="-342900">
              <a:buAutoNum type="arabicPeriod"/>
            </a:pPr>
            <a:r>
              <a:rPr lang="en-US" b="1" dirty="0" smtClean="0">
                <a:solidFill>
                  <a:schemeClr val="bg1"/>
                </a:solidFill>
              </a:rPr>
              <a:t>Share governance </a:t>
            </a:r>
            <a:r>
              <a:rPr lang="en-US" b="1" dirty="0" smtClean="0">
                <a:solidFill>
                  <a:schemeClr val="bg1"/>
                </a:solidFill>
              </a:rPr>
              <a:t>prudently (a </a:t>
            </a:r>
            <a:r>
              <a:rPr lang="en-US" b="1" dirty="0" smtClean="0">
                <a:solidFill>
                  <a:schemeClr val="bg1"/>
                </a:solidFill>
              </a:rPr>
              <a:t>little shared governance goes a long, long </a:t>
            </a:r>
            <a:r>
              <a:rPr lang="en-US" b="1" dirty="0" smtClean="0">
                <a:solidFill>
                  <a:schemeClr val="bg1"/>
                </a:solidFill>
              </a:rPr>
              <a:t>way)</a:t>
            </a:r>
            <a:endParaRPr lang="en-US" b="1" dirty="0" smtClean="0">
              <a:solidFill>
                <a:schemeClr val="bg1"/>
              </a:solidFill>
            </a:endParaRPr>
          </a:p>
          <a:p>
            <a:pPr marL="342900" indent="-342900">
              <a:buAutoNum type="arabicPeriod"/>
            </a:pPr>
            <a:r>
              <a:rPr lang="en-US" b="1" dirty="0" smtClean="0">
                <a:solidFill>
                  <a:schemeClr val="bg1"/>
                </a:solidFill>
              </a:rPr>
              <a:t>Take every well-considered risk </a:t>
            </a:r>
          </a:p>
          <a:p>
            <a:pPr marL="342900" indent="-342900">
              <a:buAutoNum type="arabicPeriod"/>
            </a:pPr>
            <a:r>
              <a:rPr lang="en-US" b="1" dirty="0" smtClean="0">
                <a:solidFill>
                  <a:schemeClr val="bg1"/>
                </a:solidFill>
              </a:rPr>
              <a:t>Focus on returns on investments, not costs </a:t>
            </a:r>
            <a:r>
              <a:rPr lang="en-US" b="1" dirty="0" smtClean="0">
                <a:solidFill>
                  <a:schemeClr val="bg1"/>
                </a:solidFill>
              </a:rPr>
              <a:t>alone</a:t>
            </a:r>
          </a:p>
          <a:p>
            <a:pPr marL="342900" indent="-342900">
              <a:buAutoNum type="arabicPeriod"/>
            </a:pPr>
            <a:r>
              <a:rPr lang="en-US" b="1" dirty="0" smtClean="0">
                <a:solidFill>
                  <a:schemeClr val="bg1"/>
                </a:solidFill>
              </a:rPr>
              <a:t>Question the Cookies</a:t>
            </a:r>
          </a:p>
          <a:p>
            <a:pPr marL="342900" indent="-342900">
              <a:buAutoNum type="arabicPeriod"/>
            </a:pPr>
            <a:r>
              <a:rPr lang="en-US" b="1" dirty="0" smtClean="0">
                <a:solidFill>
                  <a:schemeClr val="bg1"/>
                </a:solidFill>
              </a:rPr>
              <a:t>Embrace Risk Management as Cost Management</a:t>
            </a:r>
          </a:p>
          <a:p>
            <a:pPr marL="342900" indent="-342900">
              <a:buAutoNum type="arabicPeriod"/>
            </a:pPr>
            <a:r>
              <a:rPr lang="en-US" b="1" dirty="0" smtClean="0">
                <a:solidFill>
                  <a:schemeClr val="bg1"/>
                </a:solidFill>
              </a:rPr>
              <a:t>Beware Yacht Envy:  Be What YOU are, not what others wish you to be</a:t>
            </a:r>
          </a:p>
          <a:p>
            <a:pPr marL="342900" indent="-342900">
              <a:buAutoNum type="arabicPeriod"/>
            </a:pPr>
            <a:r>
              <a:rPr lang="en-US" b="1" dirty="0" smtClean="0">
                <a:solidFill>
                  <a:schemeClr val="bg1"/>
                </a:solidFill>
              </a:rPr>
              <a:t>Hard times are not end times: use downturns as springboards for innovation</a:t>
            </a:r>
          </a:p>
          <a:p>
            <a:pPr marL="342900" indent="-342900">
              <a:buAutoNum type="arabicPeriod"/>
            </a:pPr>
            <a:endParaRPr lang="en-US" b="1" dirty="0" smtClean="0">
              <a:solidFill>
                <a:schemeClr val="bg1"/>
              </a:solidFill>
            </a:endParaRPr>
          </a:p>
          <a:p>
            <a:pPr marL="342900" indent="-342900">
              <a:buAutoNum type="arabicPeriod"/>
            </a:pPr>
            <a:endParaRPr lang="en-US" b="1" dirty="0" smtClean="0">
              <a:solidFill>
                <a:schemeClr val="bg1"/>
              </a:solidFill>
            </a:endParaRPr>
          </a:p>
          <a:p>
            <a:pPr marL="342900" indent="-342900">
              <a:buAutoNum type="arabicPeriod"/>
            </a:pPr>
            <a:endParaRPr lang="en-US" b="1" dirty="0" smtClean="0">
              <a:solidFill>
                <a:schemeClr val="bg1"/>
              </a:solidFill>
            </a:endParaRPr>
          </a:p>
        </p:txBody>
      </p:sp>
    </p:spTree>
    <p:extLst>
      <p:ext uri="{BB962C8B-B14F-4D97-AF65-F5344CB8AC3E}">
        <p14:creationId xmlns:p14="http://schemas.microsoft.com/office/powerpoint/2010/main" val="4081581734"/>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4DA5089-2D1E-48CD-93C3-E6B2D6021EA0}" type="slidenum">
              <a:rPr lang="en-US" smtClean="0"/>
              <a:t>2</a:t>
            </a:fld>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2913743"/>
            <a:ext cx="17145000" cy="1143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81000" y="819395"/>
            <a:ext cx="8915400" cy="4339650"/>
          </a:xfrm>
          <a:prstGeom prst="rect">
            <a:avLst/>
          </a:prstGeom>
          <a:noFill/>
        </p:spPr>
        <p:txBody>
          <a:bodyPr wrap="square" rtlCol="0">
            <a:spAutoFit/>
          </a:bodyPr>
          <a:lstStyle/>
          <a:p>
            <a:r>
              <a:rPr lang="en-US" dirty="0" smtClean="0">
                <a:solidFill>
                  <a:schemeClr val="bg1"/>
                </a:solidFill>
              </a:rPr>
              <a:t>My best days kayaking are mildly stormy days when I can feel the breeze on my face </a:t>
            </a:r>
          </a:p>
          <a:p>
            <a:r>
              <a:rPr lang="en-US" dirty="0" smtClean="0">
                <a:solidFill>
                  <a:schemeClr val="bg1"/>
                </a:solidFill>
              </a:rPr>
              <a:t>and ride the waves that I can see coming at me.</a:t>
            </a:r>
          </a:p>
          <a:p>
            <a:endParaRPr lang="en-US" dirty="0">
              <a:solidFill>
                <a:schemeClr val="bg1"/>
              </a:solidFill>
            </a:endParaRPr>
          </a:p>
          <a:p>
            <a:r>
              <a:rPr lang="en-US" dirty="0" smtClean="0">
                <a:solidFill>
                  <a:schemeClr val="bg1"/>
                </a:solidFill>
              </a:rPr>
              <a:t>My worst days kayaking are bright, sunny days when I get too far out from the shore;</a:t>
            </a:r>
          </a:p>
          <a:p>
            <a:r>
              <a:rPr lang="en-US" dirty="0">
                <a:solidFill>
                  <a:schemeClr val="bg1"/>
                </a:solidFill>
              </a:rPr>
              <a:t>l</a:t>
            </a:r>
            <a:r>
              <a:rPr lang="en-US" dirty="0" smtClean="0">
                <a:solidFill>
                  <a:schemeClr val="bg1"/>
                </a:solidFill>
              </a:rPr>
              <a:t>ulled by the warmth </a:t>
            </a:r>
            <a:r>
              <a:rPr lang="en-US" dirty="0">
                <a:solidFill>
                  <a:schemeClr val="bg1"/>
                </a:solidFill>
              </a:rPr>
              <a:t>I</a:t>
            </a:r>
            <a:r>
              <a:rPr lang="en-US" dirty="0" smtClean="0">
                <a:solidFill>
                  <a:schemeClr val="bg1"/>
                </a:solidFill>
              </a:rPr>
              <a:t> forget that the hot air builds toward the inevitable thunderstorm</a:t>
            </a:r>
          </a:p>
          <a:p>
            <a:r>
              <a:rPr lang="en-US" dirty="0">
                <a:solidFill>
                  <a:schemeClr val="bg1"/>
                </a:solidFill>
              </a:rPr>
              <a:t>w</a:t>
            </a:r>
            <a:r>
              <a:rPr lang="en-US" dirty="0" smtClean="0">
                <a:solidFill>
                  <a:schemeClr val="bg1"/>
                </a:solidFill>
              </a:rPr>
              <a:t>hen the wind kicks up suddenly coming down from the far away mountains,</a:t>
            </a:r>
          </a:p>
          <a:p>
            <a:r>
              <a:rPr lang="en-US" dirty="0">
                <a:solidFill>
                  <a:schemeClr val="bg1"/>
                </a:solidFill>
              </a:rPr>
              <a:t>a</a:t>
            </a:r>
            <a:r>
              <a:rPr lang="en-US" dirty="0" smtClean="0">
                <a:solidFill>
                  <a:schemeClr val="bg1"/>
                </a:solidFill>
              </a:rPr>
              <a:t>nd the waves start churning to whitecaps behind me and the harder I paddle the farther away I seem to be from the shore.</a:t>
            </a:r>
          </a:p>
          <a:p>
            <a:endParaRPr lang="en-US" dirty="0">
              <a:solidFill>
                <a:schemeClr val="bg1"/>
              </a:solidFill>
            </a:endParaRPr>
          </a:p>
          <a:p>
            <a:r>
              <a:rPr lang="en-US" sz="2400" b="1" i="1" dirty="0" smtClean="0">
                <a:solidFill>
                  <a:schemeClr val="tx1">
                    <a:lumMod val="75000"/>
                    <a:lumOff val="25000"/>
                  </a:schemeClr>
                </a:solidFill>
              </a:rPr>
              <a:t>Lessons learned:</a:t>
            </a:r>
          </a:p>
          <a:p>
            <a:endParaRPr lang="en-US" dirty="0">
              <a:solidFill>
                <a:schemeClr val="bg1"/>
              </a:solidFill>
            </a:endParaRPr>
          </a:p>
          <a:p>
            <a:r>
              <a:rPr lang="en-US" dirty="0" smtClean="0">
                <a:solidFill>
                  <a:schemeClr val="bg1"/>
                </a:solidFill>
              </a:rPr>
              <a:t>Paddle into the storm.</a:t>
            </a:r>
          </a:p>
          <a:p>
            <a:r>
              <a:rPr lang="en-US" dirty="0" smtClean="0">
                <a:solidFill>
                  <a:schemeClr val="bg1"/>
                </a:solidFill>
              </a:rPr>
              <a:t>Every sunny day has a storm waiting to blow through.</a:t>
            </a:r>
          </a:p>
          <a:p>
            <a:r>
              <a:rPr lang="en-US" dirty="0" smtClean="0">
                <a:solidFill>
                  <a:schemeClr val="bg1"/>
                </a:solidFill>
              </a:rPr>
              <a:t>Don’t be afraid, but always wear a PFD.</a:t>
            </a:r>
          </a:p>
          <a:p>
            <a:r>
              <a:rPr lang="en-US" dirty="0">
                <a:solidFill>
                  <a:schemeClr val="bg1"/>
                </a:solidFill>
              </a:rPr>
              <a:t>K</a:t>
            </a:r>
            <a:r>
              <a:rPr lang="en-US" dirty="0" smtClean="0">
                <a:solidFill>
                  <a:schemeClr val="bg1"/>
                </a:solidFill>
              </a:rPr>
              <a:t>now when to keep going, and when to seek shelter.</a:t>
            </a:r>
            <a:endParaRPr lang="en-US" dirty="0">
              <a:solidFill>
                <a:schemeClr val="bg1"/>
              </a:solidFill>
            </a:endParaRPr>
          </a:p>
        </p:txBody>
      </p:sp>
    </p:spTree>
    <p:extLst>
      <p:ext uri="{BB962C8B-B14F-4D97-AF65-F5344CB8AC3E}">
        <p14:creationId xmlns:p14="http://schemas.microsoft.com/office/powerpoint/2010/main" val="3708127752"/>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4DA5089-2D1E-48CD-93C3-E6B2D6021EA0}" type="slidenum">
              <a:rPr lang="en-US" smtClean="0"/>
              <a:t>20</a:t>
            </a:fld>
            <a:endParaRPr lang="en-US"/>
          </a:p>
        </p:txBody>
      </p:sp>
      <p:pic>
        <p:nvPicPr>
          <p:cNvPr id="3075" name="Picture 3"/>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67145" y="-1056409"/>
            <a:ext cx="9525000" cy="952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04800" y="5070764"/>
            <a:ext cx="4329519" cy="1015663"/>
          </a:xfrm>
          <a:prstGeom prst="rect">
            <a:avLst/>
          </a:prstGeom>
          <a:noFill/>
        </p:spPr>
        <p:txBody>
          <a:bodyPr wrap="none" rtlCol="0">
            <a:spAutoFit/>
          </a:bodyPr>
          <a:lstStyle/>
          <a:p>
            <a:r>
              <a:rPr lang="en-US" sz="2000" b="1" dirty="0" smtClean="0">
                <a:solidFill>
                  <a:schemeClr val="tx2">
                    <a:lumMod val="75000"/>
                  </a:schemeClr>
                </a:solidFill>
              </a:rPr>
              <a:t>With </a:t>
            </a:r>
            <a:r>
              <a:rPr lang="en-US" sz="2000" b="1" dirty="0" smtClean="0">
                <a:solidFill>
                  <a:schemeClr val="tx2">
                    <a:lumMod val="75000"/>
                  </a:schemeClr>
                </a:solidFill>
              </a:rPr>
              <a:t>practice and serious preparation,</a:t>
            </a:r>
            <a:r>
              <a:rPr lang="en-US" sz="2000" b="1" dirty="0" smtClean="0">
                <a:solidFill>
                  <a:schemeClr val="tx2">
                    <a:lumMod val="75000"/>
                  </a:schemeClr>
                </a:solidFill>
              </a:rPr>
              <a:t> </a:t>
            </a:r>
            <a:endParaRPr lang="en-US" sz="2000" b="1" dirty="0" smtClean="0">
              <a:solidFill>
                <a:schemeClr val="tx2">
                  <a:lumMod val="75000"/>
                </a:schemeClr>
              </a:solidFill>
            </a:endParaRPr>
          </a:p>
          <a:p>
            <a:r>
              <a:rPr lang="en-US" sz="2000" b="1" dirty="0" smtClean="0">
                <a:solidFill>
                  <a:schemeClr val="tx2">
                    <a:lumMod val="75000"/>
                  </a:schemeClr>
                </a:solidFill>
              </a:rPr>
              <a:t>we can even learn to enjoy the risks!</a:t>
            </a:r>
            <a:endParaRPr lang="en-US" sz="2000" b="1" dirty="0">
              <a:solidFill>
                <a:schemeClr val="tx2">
                  <a:lumMod val="75000"/>
                </a:schemeClr>
              </a:solidFill>
            </a:endParaRPr>
          </a:p>
          <a:p>
            <a:r>
              <a:rPr lang="en-US" sz="2000" b="1" dirty="0" smtClean="0">
                <a:solidFill>
                  <a:schemeClr val="tx2">
                    <a:lumMod val="75000"/>
                  </a:schemeClr>
                </a:solidFill>
              </a:rPr>
              <a:t>We can thrive in perilous times!</a:t>
            </a:r>
            <a:endParaRPr lang="en-US" sz="2000" b="1" dirty="0">
              <a:solidFill>
                <a:schemeClr val="tx2">
                  <a:lumMod val="75000"/>
                </a:schemeClr>
              </a:solidFill>
            </a:endParaRPr>
          </a:p>
        </p:txBody>
      </p:sp>
    </p:spTree>
    <p:extLst>
      <p:ext uri="{BB962C8B-B14F-4D97-AF65-F5344CB8AC3E}">
        <p14:creationId xmlns:p14="http://schemas.microsoft.com/office/powerpoint/2010/main" val="4288895891"/>
      </p:ext>
    </p:extLst>
  </p:cSld>
  <p:clrMapOvr>
    <a:masterClrMapping/>
  </p:clrMapOvr>
  <mc:AlternateContent xmlns:mc="http://schemas.openxmlformats.org/markup-compatibility/2006">
    <mc:Choice xmlns:p14="http://schemas.microsoft.com/office/powerpoint/2010/main" Requires="p14">
      <p:transition spd="slow" p14:dur="1500">
        <p14:ripple dir="ld"/>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5732" y="0"/>
            <a:ext cx="12192000" cy="6858000"/>
          </a:xfrm>
          <a:prstGeom prst="rect">
            <a:avLst/>
          </a:prstGeom>
        </p:spPr>
      </p:pic>
      <p:sp>
        <p:nvSpPr>
          <p:cNvPr id="2" name="Slide Number Placeholder 1"/>
          <p:cNvSpPr>
            <a:spLocks noGrp="1"/>
          </p:cNvSpPr>
          <p:nvPr>
            <p:ph type="sldNum" sz="quarter" idx="12"/>
          </p:nvPr>
        </p:nvSpPr>
        <p:spPr/>
        <p:txBody>
          <a:bodyPr/>
          <a:lstStyle/>
          <a:p>
            <a:fld id="{74DA5089-2D1E-48CD-93C3-E6B2D6021EA0}" type="slidenum">
              <a:rPr lang="en-US" smtClean="0"/>
              <a:t>3</a:t>
            </a:fld>
            <a:endParaRPr lang="en-US"/>
          </a:p>
        </p:txBody>
      </p:sp>
      <p:sp>
        <p:nvSpPr>
          <p:cNvPr id="6" name="TextBox 5"/>
          <p:cNvSpPr txBox="1"/>
          <p:nvPr/>
        </p:nvSpPr>
        <p:spPr>
          <a:xfrm>
            <a:off x="838200" y="6096000"/>
            <a:ext cx="7998408" cy="369332"/>
          </a:xfrm>
          <a:prstGeom prst="rect">
            <a:avLst/>
          </a:prstGeom>
          <a:noFill/>
        </p:spPr>
        <p:txBody>
          <a:bodyPr wrap="none" rtlCol="0">
            <a:spAutoFit/>
          </a:bodyPr>
          <a:lstStyle/>
          <a:p>
            <a:r>
              <a:rPr lang="en-US" dirty="0" smtClean="0">
                <a:solidFill>
                  <a:schemeClr val="bg1"/>
                </a:solidFill>
              </a:rPr>
              <a:t>If you haven’t seen the storm coming in higher </a:t>
            </a:r>
            <a:r>
              <a:rPr lang="en-US" dirty="0" err="1" smtClean="0">
                <a:solidFill>
                  <a:schemeClr val="bg1"/>
                </a:solidFill>
              </a:rPr>
              <a:t>ed</a:t>
            </a:r>
            <a:r>
              <a:rPr lang="en-US" dirty="0" smtClean="0">
                <a:solidFill>
                  <a:schemeClr val="bg1"/>
                </a:solidFill>
              </a:rPr>
              <a:t> you’ve not been paying attention</a:t>
            </a:r>
            <a:endParaRPr lang="en-US" dirty="0">
              <a:solidFill>
                <a:schemeClr val="bg1"/>
              </a:solidFill>
            </a:endParaRPr>
          </a:p>
        </p:txBody>
      </p:sp>
    </p:spTree>
    <p:extLst>
      <p:ext uri="{BB962C8B-B14F-4D97-AF65-F5344CB8AC3E}">
        <p14:creationId xmlns:p14="http://schemas.microsoft.com/office/powerpoint/2010/main" val="2927196234"/>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710" y="-86414"/>
            <a:ext cx="9287709" cy="6979049"/>
          </a:xfrm>
          <a:prstGeom prst="rect">
            <a:avLst/>
          </a:prstGeom>
        </p:spPr>
      </p:pic>
      <p:sp>
        <p:nvSpPr>
          <p:cNvPr id="5" name="TextBox 4"/>
          <p:cNvSpPr txBox="1"/>
          <p:nvPr/>
        </p:nvSpPr>
        <p:spPr>
          <a:xfrm>
            <a:off x="6477001" y="3886200"/>
            <a:ext cx="2095582" cy="718066"/>
          </a:xfrm>
          <a:prstGeom prst="rect">
            <a:avLst/>
          </a:prstGeom>
          <a:noFill/>
        </p:spPr>
        <p:txBody>
          <a:bodyPr wrap="none" rtlCol="0">
            <a:prstTxWarp prst="textCanUp">
              <a:avLst/>
            </a:prstTxWarp>
            <a:spAutoFit/>
          </a:bodyPr>
          <a:lstStyle/>
          <a:p>
            <a:r>
              <a:rPr lang="en-US" b="1" cap="all" dirty="0" smtClean="0">
                <a:ln w="900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6350" stA="55000" endA="50" endPos="85000" dist="60007" dir="5400000" sy="-100000" algn="bl" rotWithShape="0"/>
                </a:effectLst>
                <a:latin typeface="Comic Sans MS" pitchFamily="66" charset="0"/>
              </a:rPr>
              <a:t>COLLEGE COST</a:t>
            </a:r>
            <a:endParaRPr lang="en-US" b="1" cap="all" dirty="0">
              <a:ln w="900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6350" stA="55000" endA="50" endPos="85000" dist="60007" dir="5400000" sy="-100000" algn="bl" rotWithShape="0"/>
              </a:effectLst>
              <a:latin typeface="Comic Sans MS" pitchFamily="66" charset="0"/>
            </a:endParaRPr>
          </a:p>
        </p:txBody>
      </p:sp>
      <p:sp>
        <p:nvSpPr>
          <p:cNvPr id="6" name="TextBox 5"/>
          <p:cNvSpPr txBox="1"/>
          <p:nvPr/>
        </p:nvSpPr>
        <p:spPr>
          <a:xfrm>
            <a:off x="5562600" y="5867400"/>
            <a:ext cx="1080104" cy="646331"/>
          </a:xfrm>
          <a:prstGeom prst="rect">
            <a:avLst/>
          </a:prstGeom>
          <a:noFill/>
        </p:spPr>
        <p:txBody>
          <a:bodyPr wrap="none" rtlCol="0" anchor="ctr">
            <a:prstTxWarp prst="textCanDown">
              <a:avLst/>
            </a:prstTxWarp>
            <a:spAutoFit/>
            <a:scene3d>
              <a:camera prst="orthographicFront"/>
              <a:lightRig rig="flat" dir="tl">
                <a:rot lat="0" lon="0" rev="6600000"/>
              </a:lightRig>
            </a:scene3d>
            <a:sp3d extrusionH="25400" contourW="8890">
              <a:bevelT w="38100" h="31750" prst="softRound"/>
              <a:contourClr>
                <a:schemeClr val="accent2">
                  <a:shade val="75000"/>
                </a:schemeClr>
              </a:contourClr>
            </a:sp3d>
          </a:bodyPr>
          <a:lstStyle/>
          <a:p>
            <a:pPr algn="ctr"/>
            <a:r>
              <a:rPr lang="en-US" b="1" dirty="0" smtClean="0">
                <a:ln w="11430">
                  <a:solidFill>
                    <a:schemeClr val="bg1"/>
                  </a:solidFill>
                </a:ln>
                <a:solidFill>
                  <a:srgbClr val="66FF33"/>
                </a:solidFill>
                <a:effectLst>
                  <a:glow rad="139700">
                    <a:schemeClr val="accent2">
                      <a:satMod val="175000"/>
                      <a:alpha val="40000"/>
                    </a:schemeClr>
                  </a:glow>
                  <a:outerShdw blurRad="50800" dist="39000" dir="5460000" algn="tl">
                    <a:srgbClr val="000000">
                      <a:alpha val="38000"/>
                    </a:srgbClr>
                  </a:outerShdw>
                </a:effectLst>
              </a:rPr>
              <a:t>STUDENT</a:t>
            </a:r>
          </a:p>
          <a:p>
            <a:pPr algn="ctr"/>
            <a:r>
              <a:rPr lang="en-US" b="1" dirty="0" smtClean="0">
                <a:ln w="11430">
                  <a:solidFill>
                    <a:schemeClr val="bg1"/>
                  </a:solidFill>
                </a:ln>
                <a:solidFill>
                  <a:srgbClr val="66FF33"/>
                </a:solidFill>
                <a:effectLst>
                  <a:glow rad="139700">
                    <a:schemeClr val="accent2">
                      <a:satMod val="175000"/>
                      <a:alpha val="40000"/>
                    </a:schemeClr>
                  </a:glow>
                  <a:outerShdw blurRad="50800" dist="39000" dir="5460000" algn="tl">
                    <a:srgbClr val="000000">
                      <a:alpha val="38000"/>
                    </a:srgbClr>
                  </a:outerShdw>
                </a:effectLst>
              </a:rPr>
              <a:t>LOANS</a:t>
            </a:r>
            <a:endParaRPr lang="en-US" b="1" dirty="0">
              <a:ln w="11430">
                <a:solidFill>
                  <a:schemeClr val="bg1"/>
                </a:solidFill>
              </a:ln>
              <a:solidFill>
                <a:srgbClr val="66FF33"/>
              </a:solidFill>
              <a:effectLst>
                <a:glow rad="139700">
                  <a:schemeClr val="accent2">
                    <a:satMod val="175000"/>
                    <a:alpha val="40000"/>
                  </a:schemeClr>
                </a:glow>
                <a:outerShdw blurRad="50800" dist="39000" dir="5460000" algn="tl">
                  <a:srgbClr val="000000">
                    <a:alpha val="38000"/>
                  </a:srgbClr>
                </a:outerShdw>
              </a:effectLst>
            </a:endParaRPr>
          </a:p>
        </p:txBody>
      </p:sp>
      <p:sp>
        <p:nvSpPr>
          <p:cNvPr id="7" name="TextBox 6"/>
          <p:cNvSpPr txBox="1"/>
          <p:nvPr/>
        </p:nvSpPr>
        <p:spPr>
          <a:xfrm>
            <a:off x="2971800" y="545812"/>
            <a:ext cx="1528345" cy="584775"/>
          </a:xfrm>
          <a:prstGeom prst="rect">
            <a:avLst/>
          </a:prstGeom>
          <a:noFill/>
        </p:spPr>
        <p:txBody>
          <a:bodyPr wrap="none" rtlCol="0">
            <a:prstTxWarp prst="textCascadeUp">
              <a:avLst/>
            </a:prstTxWarp>
            <a:spAutoFit/>
          </a:bodyPr>
          <a:lstStyle/>
          <a:p>
            <a:r>
              <a:rPr lang="en-US" sz="32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reflection blurRad="6350" stA="60000" endA="900" endPos="58000" dir="5400000" sy="-100000" algn="bl" rotWithShape="0"/>
                </a:effectLst>
              </a:rPr>
              <a:t>SCANDALS</a:t>
            </a:r>
            <a:endParaRPr lang="en-US" sz="32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reflection blurRad="6350" stA="60000" endA="900" endPos="58000" dir="5400000" sy="-100000" algn="bl" rotWithShape="0"/>
              </a:effectLst>
            </a:endParaRPr>
          </a:p>
        </p:txBody>
      </p:sp>
      <p:sp>
        <p:nvSpPr>
          <p:cNvPr id="8" name="TextBox 7"/>
          <p:cNvSpPr txBox="1"/>
          <p:nvPr/>
        </p:nvSpPr>
        <p:spPr>
          <a:xfrm>
            <a:off x="1371600" y="4604266"/>
            <a:ext cx="1295400" cy="503504"/>
          </a:xfrm>
          <a:prstGeom prst="rect">
            <a:avLst/>
          </a:prstGeom>
          <a:noFill/>
        </p:spPr>
        <p:txBody>
          <a:bodyPr wrap="none" rtlCol="0">
            <a:prstTxWarp prst="textStop">
              <a:avLst/>
            </a:prstTxWarp>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b="1" cap="all" dirty="0" smtClean="0">
                <a:ln w="0">
                  <a:solidFill>
                    <a:srgbClr val="00B050"/>
                  </a:solidFill>
                </a:ln>
                <a:solidFill>
                  <a:srgbClr val="00B050"/>
                </a:solidFill>
                <a:effectLst>
                  <a:glow rad="101600">
                    <a:srgbClr val="FFFF99"/>
                  </a:glow>
                  <a:reflection blurRad="6350" stA="55000" endA="50" endPos="85000" dist="60007" dir="5400000" sy="-100000" algn="bl" rotWithShape="0"/>
                </a:effectLst>
              </a:rPr>
              <a:t>ECONOMY</a:t>
            </a:r>
            <a:endParaRPr lang="en-US" b="1" cap="all" dirty="0">
              <a:ln w="0">
                <a:solidFill>
                  <a:srgbClr val="00B050"/>
                </a:solidFill>
              </a:ln>
              <a:solidFill>
                <a:srgbClr val="00B050"/>
              </a:solidFill>
              <a:effectLst>
                <a:glow rad="101600">
                  <a:srgbClr val="FFFF99"/>
                </a:glow>
                <a:reflection blurRad="6350" stA="55000" endA="50" endPos="85000" dist="60007" dir="5400000" sy="-100000" algn="bl" rotWithShape="0"/>
              </a:effectLst>
            </a:endParaRPr>
          </a:p>
        </p:txBody>
      </p:sp>
      <p:sp>
        <p:nvSpPr>
          <p:cNvPr id="11" name="Rectangle 10"/>
          <p:cNvSpPr/>
          <p:nvPr/>
        </p:nvSpPr>
        <p:spPr>
          <a:xfrm>
            <a:off x="5857048" y="838199"/>
            <a:ext cx="1515893" cy="1066801"/>
          </a:xfrm>
          <a:prstGeom prst="rect">
            <a:avLst/>
          </a:prstGeom>
          <a:noFill/>
        </p:spPr>
        <p:txBody>
          <a:bodyPr wrap="square" lIns="91440" tIns="45720" rIns="91440" bIns="45720">
            <a:prstTxWarp prst="textInflateBottom">
              <a:avLst/>
            </a:prstTxWarp>
            <a:spAutoFit/>
            <a:scene3d>
              <a:camera prst="orthographicFront"/>
              <a:lightRig rig="soft" dir="tl">
                <a:rot lat="0" lon="0" rev="0"/>
              </a:lightRig>
            </a:scene3d>
            <a:sp3d extrusionH="57150" contourW="25400" prstMaterial="matte">
              <a:bevelT w="25400" h="55880" prst="divot"/>
              <a:contourClr>
                <a:schemeClr val="accent2">
                  <a:tint val="20000"/>
                </a:schemeClr>
              </a:contourClr>
            </a:sp3d>
          </a:bodyPr>
          <a:lstStyle/>
          <a:p>
            <a:pPr algn="ctr"/>
            <a:r>
              <a:rPr lang="en-US" sz="2800" b="1" cap="none" spc="50" dirty="0" smtClean="0">
                <a:ln w="11430"/>
                <a:gradFill>
                  <a:gsLst>
                    <a:gs pos="25000">
                      <a:schemeClr val="accent2">
                        <a:satMod val="155000"/>
                      </a:schemeClr>
                    </a:gs>
                    <a:gs pos="100000">
                      <a:schemeClr val="accent2">
                        <a:shade val="45000"/>
                        <a:satMod val="165000"/>
                      </a:schemeClr>
                    </a:gs>
                  </a:gsLst>
                  <a:lin ang="5400000"/>
                </a:gradFill>
                <a:effectLst>
                  <a:glow rad="63500">
                    <a:schemeClr val="bg1">
                      <a:lumMod val="95000"/>
                      <a:alpha val="40000"/>
                    </a:schemeClr>
                  </a:glow>
                  <a:outerShdw blurRad="76200" dist="50800" dir="5400000" algn="tl" rotWithShape="0">
                    <a:srgbClr val="000000">
                      <a:alpha val="65000"/>
                    </a:srgbClr>
                  </a:outerShdw>
                  <a:reflection blurRad="6350" stA="60000" endA="900" endPos="60000" dist="29997" dir="5400000" sy="-100000" algn="bl" rotWithShape="0"/>
                </a:effectLst>
              </a:rPr>
              <a:t>JOB </a:t>
            </a:r>
          </a:p>
          <a:p>
            <a:pPr algn="ctr"/>
            <a:r>
              <a:rPr lang="en-US" sz="2800" b="1" cap="none" spc="50" dirty="0" smtClean="0">
                <a:ln w="11430"/>
                <a:gradFill>
                  <a:gsLst>
                    <a:gs pos="25000">
                      <a:schemeClr val="accent2">
                        <a:satMod val="155000"/>
                      </a:schemeClr>
                    </a:gs>
                    <a:gs pos="100000">
                      <a:schemeClr val="accent2">
                        <a:shade val="45000"/>
                        <a:satMod val="165000"/>
                      </a:schemeClr>
                    </a:gs>
                  </a:gsLst>
                  <a:lin ang="5400000"/>
                </a:gradFill>
                <a:effectLst>
                  <a:glow rad="63500">
                    <a:schemeClr val="bg1">
                      <a:lumMod val="95000"/>
                      <a:alpha val="40000"/>
                    </a:schemeClr>
                  </a:glow>
                  <a:outerShdw blurRad="76200" dist="50800" dir="5400000" algn="tl" rotWithShape="0">
                    <a:srgbClr val="000000">
                      <a:alpha val="65000"/>
                    </a:srgbClr>
                  </a:outerShdw>
                  <a:reflection blurRad="6350" stA="60000" endA="900" endPos="60000" dist="29997" dir="5400000" sy="-100000" algn="bl" rotWithShape="0"/>
                </a:effectLst>
              </a:rPr>
              <a:t>MARKET</a:t>
            </a:r>
            <a:endParaRPr lang="en-US" sz="2800" b="1" cap="none" spc="50" dirty="0">
              <a:ln w="11430"/>
              <a:gradFill>
                <a:gsLst>
                  <a:gs pos="25000">
                    <a:schemeClr val="accent2">
                      <a:satMod val="155000"/>
                    </a:schemeClr>
                  </a:gs>
                  <a:gs pos="100000">
                    <a:schemeClr val="accent2">
                      <a:shade val="45000"/>
                      <a:satMod val="165000"/>
                    </a:schemeClr>
                  </a:gs>
                </a:gsLst>
                <a:lin ang="5400000"/>
              </a:gradFill>
              <a:effectLst>
                <a:glow rad="63500">
                  <a:schemeClr val="bg1">
                    <a:lumMod val="95000"/>
                    <a:alpha val="40000"/>
                  </a:schemeClr>
                </a:glow>
                <a:outerShdw blurRad="76200" dist="50800" dir="5400000" algn="tl" rotWithShape="0">
                  <a:srgbClr val="000000">
                    <a:alpha val="65000"/>
                  </a:srgbClr>
                </a:outerShdw>
                <a:reflection blurRad="6350" stA="60000" endA="900" endPos="60000" dist="29997" dir="5400000" sy="-100000" algn="bl" rotWithShape="0"/>
              </a:effectLst>
            </a:endParaRPr>
          </a:p>
        </p:txBody>
      </p:sp>
      <p:sp>
        <p:nvSpPr>
          <p:cNvPr id="13" name="TextBox 12"/>
          <p:cNvSpPr txBox="1"/>
          <p:nvPr/>
        </p:nvSpPr>
        <p:spPr>
          <a:xfrm rot="612832">
            <a:off x="835136" y="549327"/>
            <a:ext cx="1485982" cy="596165"/>
          </a:xfrm>
          <a:prstGeom prst="rect">
            <a:avLst/>
          </a:prstGeom>
          <a:noFill/>
        </p:spPr>
        <p:txBody>
          <a:bodyPr wrap="none" rtlCol="0">
            <a:prstTxWarp prst="textWave2">
              <a:avLst/>
            </a:prstTxWarp>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ACADEMICALLY</a:t>
            </a:r>
          </a:p>
          <a:p>
            <a:pPr algn="ctr"/>
            <a:r>
              <a:rPr lang="en-US"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ADRIFT</a:t>
            </a:r>
            <a:endParaRPr lang="en-US"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14" name="TextBox 13"/>
          <p:cNvSpPr txBox="1"/>
          <p:nvPr/>
        </p:nvSpPr>
        <p:spPr>
          <a:xfrm>
            <a:off x="701687" y="3423892"/>
            <a:ext cx="1742785" cy="369332"/>
          </a:xfrm>
          <a:prstGeom prst="rect">
            <a:avLst/>
          </a:prstGeom>
          <a:noFill/>
        </p:spPr>
        <p:txBody>
          <a:bodyPr wrap="none" rtlCol="0">
            <a:prstTxWarp prst="textDeflate">
              <a:avLst/>
            </a:prstTxWarp>
            <a:spAutoFit/>
          </a:bodyPr>
          <a:lstStyle/>
          <a:p>
            <a:r>
              <a:rPr lang="en-US" dirty="0" smtClean="0">
                <a:ln w="18415" cmpd="sng">
                  <a:solidFill>
                    <a:srgbClr val="FFFFFF"/>
                  </a:solidFill>
                  <a:prstDash val="solid"/>
                </a:ln>
                <a:solidFill>
                  <a:srgbClr val="FFFFFF"/>
                </a:solidFill>
                <a:effectLst>
                  <a:glow rad="101600">
                    <a:schemeClr val="accent5">
                      <a:lumMod val="75000"/>
                      <a:alpha val="60000"/>
                    </a:schemeClr>
                  </a:glow>
                  <a:outerShdw blurRad="63500" dir="3600000" algn="tl" rotWithShape="0">
                    <a:srgbClr val="000000">
                      <a:alpha val="70000"/>
                    </a:srgbClr>
                  </a:outerShdw>
                  <a:reflection blurRad="6350" stA="50000" endA="300" endPos="50000" dist="29997" dir="5400000" sy="-100000" algn="bl" rotWithShape="0"/>
                </a:effectLst>
              </a:rPr>
              <a:t>DEMOGRAPHICS</a:t>
            </a:r>
            <a:endParaRPr lang="en-US" dirty="0">
              <a:ln w="18415" cmpd="sng">
                <a:solidFill>
                  <a:srgbClr val="FFFFFF"/>
                </a:solidFill>
                <a:prstDash val="solid"/>
              </a:ln>
              <a:solidFill>
                <a:srgbClr val="FFFFFF"/>
              </a:solidFill>
              <a:effectLst>
                <a:glow rad="101600">
                  <a:schemeClr val="accent5">
                    <a:lumMod val="75000"/>
                    <a:alpha val="60000"/>
                  </a:schemeClr>
                </a:glow>
                <a:outerShdw blurRad="63500" dir="3600000" algn="tl" rotWithShape="0">
                  <a:srgbClr val="000000">
                    <a:alpha val="70000"/>
                  </a:srgbClr>
                </a:outerShdw>
                <a:reflection blurRad="6350" stA="50000" endA="300" endPos="50000" dist="29997" dir="5400000" sy="-100000" algn="bl" rotWithShape="0"/>
              </a:effectLst>
            </a:endParaRPr>
          </a:p>
        </p:txBody>
      </p:sp>
      <p:sp>
        <p:nvSpPr>
          <p:cNvPr id="15" name="TextBox 14"/>
          <p:cNvSpPr txBox="1"/>
          <p:nvPr/>
        </p:nvSpPr>
        <p:spPr>
          <a:xfrm>
            <a:off x="5254375" y="4066309"/>
            <a:ext cx="884473" cy="369332"/>
          </a:xfrm>
          <a:prstGeom prst="rect">
            <a:avLst/>
          </a:prstGeom>
          <a:noFill/>
        </p:spPr>
        <p:txBody>
          <a:bodyPr wrap="none" rtlCol="0">
            <a:spAutoFit/>
            <a:scene3d>
              <a:camera prst="orthographicFront"/>
              <a:lightRig rig="threePt" dir="t"/>
            </a:scene3d>
            <a:sp3d extrusionH="57150">
              <a:bevelT h="25400" prst="softRound"/>
            </a:sp3d>
          </a:bodyPr>
          <a:lstStyle/>
          <a:p>
            <a:r>
              <a:rPr lang="en-US" b="1" dirty="0" smtClean="0">
                <a:ln w="12700">
                  <a:solidFill>
                    <a:srgbClr val="FFFF00"/>
                  </a:solidFill>
                  <a:prstDash val="solid"/>
                </a:ln>
                <a:solidFill>
                  <a:schemeClr val="bg2">
                    <a:tint val="85000"/>
                    <a:satMod val="155000"/>
                  </a:schemeClr>
                </a:solidFill>
                <a:effectLst>
                  <a:glow rad="101600">
                    <a:schemeClr val="accent4">
                      <a:satMod val="175000"/>
                      <a:alpha val="40000"/>
                    </a:schemeClr>
                  </a:glow>
                  <a:outerShdw blurRad="41275" dist="20320" dir="1800000" algn="tl" rotWithShape="0">
                    <a:srgbClr val="000000">
                      <a:alpha val="40000"/>
                    </a:srgbClr>
                  </a:outerShdw>
                  <a:reflection blurRad="6350" stA="55000" endA="50" endPos="85000" dist="29997" dir="5400000" sy="-100000" algn="bl" rotWithShape="0"/>
                </a:effectLst>
              </a:rPr>
              <a:t>ACCESS</a:t>
            </a:r>
            <a:endParaRPr lang="en-US" b="1" dirty="0">
              <a:ln w="12700">
                <a:solidFill>
                  <a:srgbClr val="FFFF00"/>
                </a:solidFill>
                <a:prstDash val="solid"/>
              </a:ln>
              <a:solidFill>
                <a:schemeClr val="bg2">
                  <a:tint val="85000"/>
                  <a:satMod val="155000"/>
                </a:schemeClr>
              </a:solidFill>
              <a:effectLst>
                <a:glow rad="101600">
                  <a:schemeClr val="accent4">
                    <a:satMod val="175000"/>
                    <a:alpha val="40000"/>
                  </a:schemeClr>
                </a:glow>
                <a:outerShdw blurRad="41275" dist="20320" dir="1800000" algn="tl" rotWithShape="0">
                  <a:srgbClr val="000000">
                    <a:alpha val="40000"/>
                  </a:srgbClr>
                </a:outerShdw>
                <a:reflection blurRad="6350" stA="55000" endA="50" endPos="85000" dist="29997" dir="5400000" sy="-100000" algn="bl" rotWithShape="0"/>
              </a:effectLst>
            </a:endParaRPr>
          </a:p>
        </p:txBody>
      </p:sp>
      <p:sp>
        <p:nvSpPr>
          <p:cNvPr id="16" name="TextBox 15"/>
          <p:cNvSpPr txBox="1"/>
          <p:nvPr/>
        </p:nvSpPr>
        <p:spPr>
          <a:xfrm>
            <a:off x="3917485" y="1727261"/>
            <a:ext cx="1111716" cy="369332"/>
          </a:xfrm>
          <a:prstGeom prst="rect">
            <a:avLst/>
          </a:prstGeom>
          <a:noFill/>
        </p:spPr>
        <p:txBody>
          <a:bodyPr wrap="none" rtlCol="0">
            <a:prstTxWarp prst="textChevronInverted">
              <a:avLst/>
            </a:prstTxWarp>
            <a:spAutoFit/>
          </a:bodyPr>
          <a:lstStyle/>
          <a:p>
            <a:r>
              <a:rPr lang="en-US" b="1" dirty="0" smtClean="0">
                <a:ln w="12700" cmpd="sng">
                  <a:solidFill>
                    <a:schemeClr val="bg1"/>
                  </a:solidFill>
                  <a:prstDash val="solid"/>
                  <a:miter lim="800000"/>
                </a:ln>
                <a:solidFill>
                  <a:schemeClr val="tx1">
                    <a:lumMod val="75000"/>
                    <a:lumOff val="25000"/>
                  </a:schemeClr>
                </a:solidFill>
                <a:effectLst>
                  <a:glow rad="63500">
                    <a:schemeClr val="bg1">
                      <a:alpha val="40000"/>
                    </a:schemeClr>
                  </a:glow>
                  <a:outerShdw blurRad="50800" algn="tl" rotWithShape="0">
                    <a:srgbClr val="000000"/>
                  </a:outerShdw>
                  <a:reflection blurRad="6350" stA="55000" endA="50" endPos="85000" dir="5400000" sy="-100000" algn="bl" rotWithShape="0"/>
                </a:effectLst>
              </a:rPr>
              <a:t>ATHLETICS</a:t>
            </a:r>
            <a:endParaRPr lang="en-US" b="1" dirty="0">
              <a:ln w="12700" cmpd="sng">
                <a:solidFill>
                  <a:schemeClr val="bg1"/>
                </a:solidFill>
                <a:prstDash val="solid"/>
                <a:miter lim="800000"/>
              </a:ln>
              <a:solidFill>
                <a:schemeClr val="tx1">
                  <a:lumMod val="75000"/>
                  <a:lumOff val="25000"/>
                </a:schemeClr>
              </a:solidFill>
              <a:effectLst>
                <a:glow rad="63500">
                  <a:schemeClr val="bg1">
                    <a:alpha val="40000"/>
                  </a:schemeClr>
                </a:glow>
                <a:outerShdw blurRad="50800" algn="tl" rotWithShape="0">
                  <a:srgbClr val="000000"/>
                </a:outerShdw>
                <a:reflection blurRad="6350" stA="55000" endA="50" endPos="85000" dir="5400000" sy="-100000" algn="bl" rotWithShape="0"/>
              </a:effectLst>
            </a:endParaRPr>
          </a:p>
        </p:txBody>
      </p:sp>
      <p:sp>
        <p:nvSpPr>
          <p:cNvPr id="17" name="TextBox 16"/>
          <p:cNvSpPr txBox="1"/>
          <p:nvPr/>
        </p:nvSpPr>
        <p:spPr>
          <a:xfrm rot="20534797">
            <a:off x="3468439" y="2759350"/>
            <a:ext cx="1656355" cy="1516978"/>
          </a:xfrm>
          <a:prstGeom prst="rect">
            <a:avLst/>
          </a:prstGeom>
          <a:noFill/>
        </p:spPr>
        <p:txBody>
          <a:bodyPr wrap="none" rtlCol="0">
            <a:prstTxWarp prst="textCircle">
              <a:avLst>
                <a:gd name="adj" fmla="val 10892117"/>
              </a:avLst>
            </a:prstTxWarp>
            <a:spAutoFit/>
          </a:bodyPr>
          <a:lstStyle/>
          <a:p>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THE HIGHER EDUCATION BUBBLE</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 name="TextBox 1"/>
          <p:cNvSpPr txBox="1"/>
          <p:nvPr/>
        </p:nvSpPr>
        <p:spPr>
          <a:xfrm>
            <a:off x="7524792" y="2096593"/>
            <a:ext cx="1047790" cy="614036"/>
          </a:xfrm>
          <a:prstGeom prst="rect">
            <a:avLst/>
          </a:prstGeom>
          <a:noFill/>
        </p:spPr>
        <p:txBody>
          <a:bodyPr wrap="none" rtlCol="0">
            <a:prstTxWarp prst="textDeflateBottom">
              <a:avLst>
                <a:gd name="adj" fmla="val 36949"/>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r>
              <a:rPr lang="en-US" sz="2400" b="1" dirty="0" smtClean="0">
                <a:ln w="11430">
                  <a:noFill/>
                </a:ln>
                <a:solidFill>
                  <a:srgbClr val="FF0066"/>
                </a:solidFill>
                <a:effectLst>
                  <a:glow rad="101600">
                    <a:srgbClr val="FFFF99">
                      <a:alpha val="60000"/>
                    </a:srgbClr>
                  </a:glow>
                  <a:outerShdw blurRad="80000" dist="40000" dir="5040000" algn="tl">
                    <a:srgbClr val="000000">
                      <a:alpha val="30000"/>
                    </a:srgbClr>
                  </a:outerShdw>
                  <a:reflection blurRad="6350" stA="60000" endA="900" endPos="60000" dist="60007" dir="5400000" sy="-100000" algn="bl" rotWithShape="0"/>
                </a:effectLst>
              </a:rPr>
              <a:t>MOOCs</a:t>
            </a:r>
            <a:endParaRPr lang="en-US" sz="2400" b="1" dirty="0">
              <a:ln w="11430">
                <a:noFill/>
              </a:ln>
              <a:solidFill>
                <a:srgbClr val="FF0066"/>
              </a:solidFill>
              <a:effectLst>
                <a:glow rad="101600">
                  <a:srgbClr val="FFFF99">
                    <a:alpha val="60000"/>
                  </a:srgbClr>
                </a:glow>
                <a:outerShdw blurRad="80000" dist="40000" dir="5040000" algn="tl">
                  <a:srgbClr val="000000">
                    <a:alpha val="30000"/>
                  </a:srgbClr>
                </a:outerShdw>
                <a:reflection blurRad="6350" stA="60000" endA="900" endPos="60000" dist="60007" dir="5400000" sy="-100000" algn="bl" rotWithShape="0"/>
              </a:effectLst>
            </a:endParaRPr>
          </a:p>
        </p:txBody>
      </p:sp>
      <p:sp>
        <p:nvSpPr>
          <p:cNvPr id="3" name="TextBox 2"/>
          <p:cNvSpPr txBox="1"/>
          <p:nvPr/>
        </p:nvSpPr>
        <p:spPr>
          <a:xfrm>
            <a:off x="2179302" y="2542940"/>
            <a:ext cx="975396" cy="646331"/>
          </a:xfrm>
          <a:prstGeom prst="rect">
            <a:avLst/>
          </a:prstGeom>
          <a:noFill/>
        </p:spPr>
        <p:txBody>
          <a:bodyPr wrap="none" rtlCol="0">
            <a:prstTxWarp prst="textDeflateInflateDeflate">
              <a:avLst/>
            </a:prstTxWarp>
            <a:spAutoFit/>
          </a:bodyP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reflection blurRad="6350" stA="50000" endA="300" endPos="50000" dist="60007" dir="5400000" sy="-100000" algn="bl" rotWithShape="0"/>
                </a:effectLst>
              </a:rPr>
              <a:t>PELL</a:t>
            </a:r>
          </a:p>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reflection blurRad="6350" stA="50000" endA="300" endPos="50000" dist="60007" dir="5400000" sy="-100000" algn="bl" rotWithShape="0"/>
                </a:effectLst>
              </a:rPr>
              <a:t>GRANTS</a:t>
            </a: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reflection blurRad="6350" stA="50000" endA="300" endPos="50000" dist="60007" dir="5400000" sy="-100000" algn="bl" rotWithShape="0"/>
              </a:effectLst>
            </a:endParaRPr>
          </a:p>
        </p:txBody>
      </p:sp>
      <p:sp>
        <p:nvSpPr>
          <p:cNvPr id="9" name="TextBox 8"/>
          <p:cNvSpPr txBox="1"/>
          <p:nvPr/>
        </p:nvSpPr>
        <p:spPr>
          <a:xfrm>
            <a:off x="7449278" y="572733"/>
            <a:ext cx="800220" cy="646331"/>
          </a:xfrm>
          <a:prstGeom prst="rect">
            <a:avLst/>
          </a:prstGeom>
          <a:noFill/>
        </p:spPr>
        <p:txBody>
          <a:bodyPr wrap="none" rtlCol="0">
            <a:prstTxWarp prst="textInflateBottom">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reflection blurRad="6350" stA="55000" endA="50" endPos="85000" dist="60007" dir="5400000" sy="-100000" algn="bl" rotWithShape="0"/>
                </a:effectLst>
              </a:rPr>
              <a:t>GRAD </a:t>
            </a:r>
          </a:p>
          <a:p>
            <a:pPr algn="ctr"/>
            <a:r>
              <a:rPr lang="en-US"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reflection blurRad="6350" stA="55000" endA="50" endPos="85000" dist="60007" dir="5400000" sy="-100000" algn="bl" rotWithShape="0"/>
                </a:effectLst>
              </a:rPr>
              <a:t>RATES</a:t>
            </a:r>
            <a:endParaRPr lang="en-US"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reflection blurRad="6350" stA="55000" endA="50" endPos="85000" dist="60007" dir="5400000" sy="-100000" algn="bl" rotWithShape="0"/>
              </a:effectLst>
            </a:endParaRPr>
          </a:p>
        </p:txBody>
      </p:sp>
      <p:sp>
        <p:nvSpPr>
          <p:cNvPr id="10" name="TextBox 9"/>
          <p:cNvSpPr txBox="1"/>
          <p:nvPr/>
        </p:nvSpPr>
        <p:spPr>
          <a:xfrm>
            <a:off x="-20782" y="6430970"/>
            <a:ext cx="731932" cy="461665"/>
          </a:xfrm>
          <a:prstGeom prst="rect">
            <a:avLst/>
          </a:prstGeom>
          <a:noFill/>
        </p:spPr>
        <p:txBody>
          <a:bodyPr wrap="none" rtlCol="0">
            <a:spAutoFit/>
          </a:bodyPr>
          <a:lstStyle/>
          <a:p>
            <a:r>
              <a:rPr lang="en-US" sz="1200"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AGING</a:t>
            </a:r>
          </a:p>
          <a:p>
            <a:r>
              <a:rPr lang="en-US" sz="1200"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FACULTY</a:t>
            </a:r>
            <a:endParaRPr lang="en-US" sz="1200" dirty="0">
              <a:ln w="18415" cmpd="sng">
                <a:solidFill>
                  <a:srgbClr val="FFFF00"/>
                </a:solidFill>
                <a:prstDash val="solid"/>
              </a:ln>
              <a:solidFill>
                <a:srgbClr val="FFFF00"/>
              </a:solidFill>
              <a:effectLst>
                <a:outerShdw blurRad="63500" dir="3600000" algn="tl" rotWithShape="0">
                  <a:srgbClr val="000000">
                    <a:alpha val="70000"/>
                  </a:srgbClr>
                </a:outerShdw>
              </a:effectLst>
            </a:endParaRPr>
          </a:p>
        </p:txBody>
      </p:sp>
      <p:sp>
        <p:nvSpPr>
          <p:cNvPr id="12" name="TextBox 11"/>
          <p:cNvSpPr txBox="1"/>
          <p:nvPr/>
        </p:nvSpPr>
        <p:spPr>
          <a:xfrm>
            <a:off x="2667000" y="4123404"/>
            <a:ext cx="674095" cy="369332"/>
          </a:xfrm>
          <a:prstGeom prst="rect">
            <a:avLst/>
          </a:prstGeom>
          <a:noFill/>
        </p:spPr>
        <p:txBody>
          <a:bodyPr wrap="none" rtlCol="0">
            <a:prstTxWarp prst="textCurveDown">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reflection blurRad="6350" stA="55000" endA="300" endPos="45500" dir="5400000" sy="-100000" algn="bl" rotWithShape="0"/>
                </a:effectLst>
              </a:rPr>
              <a:t>TECH</a:t>
            </a:r>
            <a:endPar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reflection blurRad="6350" stA="55000" endA="300" endPos="45500" dir="5400000" sy="-100000" algn="bl" rotWithShape="0"/>
              </a:effectLst>
            </a:endParaRPr>
          </a:p>
        </p:txBody>
      </p:sp>
      <p:sp>
        <p:nvSpPr>
          <p:cNvPr id="18" name="Slide Number Placeholder 17"/>
          <p:cNvSpPr>
            <a:spLocks noGrp="1"/>
          </p:cNvSpPr>
          <p:nvPr>
            <p:ph type="sldNum" sz="quarter" idx="12"/>
          </p:nvPr>
        </p:nvSpPr>
        <p:spPr/>
        <p:txBody>
          <a:bodyPr/>
          <a:lstStyle/>
          <a:p>
            <a:fld id="{176B0444-0425-4E97-8B58-0E4DBCAEEF5A}" type="slidenum">
              <a:rPr lang="en-US" smtClean="0"/>
              <a:t>4</a:t>
            </a:fld>
            <a:endParaRPr lang="en-US"/>
          </a:p>
        </p:txBody>
      </p:sp>
      <p:sp>
        <p:nvSpPr>
          <p:cNvPr id="19" name="TextBox 18"/>
          <p:cNvSpPr txBox="1"/>
          <p:nvPr/>
        </p:nvSpPr>
        <p:spPr>
          <a:xfrm rot="4806565">
            <a:off x="8425566" y="3252853"/>
            <a:ext cx="946230" cy="265481"/>
          </a:xfrm>
          <a:prstGeom prst="rect">
            <a:avLst/>
          </a:prstGeom>
          <a:noFill/>
        </p:spPr>
        <p:txBody>
          <a:bodyPr wrap="none" rtlCol="0">
            <a:prstTxWarp prst="textDeflate">
              <a:avLst/>
            </a:prstTxWarp>
            <a:spAutoFit/>
          </a:bodyPr>
          <a:lstStyle/>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Moody’s</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0" name="Oval 19"/>
          <p:cNvSpPr/>
          <p:nvPr/>
        </p:nvSpPr>
        <p:spPr>
          <a:xfrm>
            <a:off x="497710" y="1590331"/>
            <a:ext cx="1650419" cy="1525110"/>
          </a:xfrm>
          <a:prstGeom prst="ellipse">
            <a:avLst/>
          </a:prstGeom>
          <a:gradFill flip="none" rotWithShape="1">
            <a:gsLst>
              <a:gs pos="12000">
                <a:schemeClr val="tx2">
                  <a:lumMod val="40000"/>
                  <a:lumOff val="60000"/>
                </a:schemeClr>
              </a:gs>
              <a:gs pos="50000">
                <a:schemeClr val="bg1">
                  <a:lumMod val="60000"/>
                  <a:alpha val="19000"/>
                </a:schemeClr>
              </a:gs>
              <a:gs pos="100000">
                <a:schemeClr val="bg1">
                  <a:lumMod val="85000"/>
                  <a:shade val="100000"/>
                  <a:satMod val="115000"/>
                </a:schemeClr>
              </a:gs>
            </a:gsLst>
            <a:path path="circle">
              <a:fillToRect t="100000" r="100000"/>
            </a:path>
            <a:tileRect l="-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TITLE IX</a:t>
            </a:r>
          </a:p>
          <a:p>
            <a:pPr algn="ctr"/>
            <a:endParaRPr 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1" name="Oval 20"/>
          <p:cNvSpPr/>
          <p:nvPr/>
        </p:nvSpPr>
        <p:spPr>
          <a:xfrm>
            <a:off x="2971800" y="4604266"/>
            <a:ext cx="2108292" cy="1864546"/>
          </a:xfrm>
          <a:prstGeom prst="ellipse">
            <a:avLst/>
          </a:prstGeom>
          <a:solidFill>
            <a:srgbClr val="99FF66"/>
          </a:solidFill>
          <a:ln w="57150">
            <a:solidFill>
              <a:srgbClr val="FF99CC"/>
            </a:solidFill>
          </a:ln>
          <a:effectLst>
            <a:glow rad="228600">
              <a:schemeClr val="accent3">
                <a:satMod val="175000"/>
                <a:alpha val="40000"/>
              </a:schemeClr>
            </a:glow>
            <a:outerShdw blurRad="190500" dist="228600" dir="2700000" algn="ctr">
              <a:srgbClr val="000000">
                <a:alpha val="30000"/>
              </a:srgbClr>
            </a:outerShdw>
          </a:effectLst>
          <a:scene3d>
            <a:camera prst="obliqueTopLeft"/>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smtClean="0">
                <a:ln w="11430">
                  <a:solidFill>
                    <a:srgbClr val="FF99CC"/>
                  </a:solidFill>
                </a:ln>
                <a:solidFill>
                  <a:srgbClr val="FF99CC"/>
                </a:solidFill>
                <a:effectLst>
                  <a:outerShdw blurRad="50800" dist="39000" dir="5460000" algn="tl">
                    <a:srgbClr val="000000">
                      <a:alpha val="38000"/>
                    </a:srgbClr>
                  </a:outerShdw>
                </a:effectLst>
              </a:rPr>
              <a:t>SWEET BRIAR</a:t>
            </a:r>
          </a:p>
          <a:p>
            <a:pPr algn="ctr"/>
            <a:endParaRPr lang="en-US" sz="1400" b="1" dirty="0">
              <a:ln w="11430">
                <a:solidFill>
                  <a:srgbClr val="FF99CC"/>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2" name="Oval 21"/>
          <p:cNvSpPr/>
          <p:nvPr/>
        </p:nvSpPr>
        <p:spPr>
          <a:xfrm>
            <a:off x="5354734" y="2134154"/>
            <a:ext cx="1650419" cy="1525110"/>
          </a:xfrm>
          <a:prstGeom prst="ellipse">
            <a:avLst/>
          </a:prstGeom>
          <a:solidFill>
            <a:schemeClr val="accent5">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FEDERAL RATINGS</a:t>
            </a:r>
          </a:p>
          <a:p>
            <a:pPr algn="ctr"/>
            <a:endParaRPr 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332527208"/>
      </p:ext>
    </p:extLst>
  </p:cSld>
  <p:clrMapOvr>
    <a:masterClrMapping/>
  </p:clrMapOvr>
  <mc:AlternateContent xmlns:mc="http://schemas.openxmlformats.org/markup-compatibility/2006">
    <mc:Choice xmlns:p14="http://schemas.microsoft.com/office/powerpoint/2010/main" Requires="p14">
      <p:transition spd="slow" p14:dur="1500">
        <p14:ripple dir="l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1)">
                                      <p:cBhvr>
                                        <p:cTn id="7" dur="225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anim calcmode="lin" valueType="num">
                                      <p:cBhvr>
                                        <p:cTn id="41" dur="1000" fill="hold"/>
                                        <p:tgtEl>
                                          <p:spTgt spid="16"/>
                                        </p:tgtEl>
                                        <p:attrNameLst>
                                          <p:attrName>ppt_x</p:attrName>
                                        </p:attrNameLst>
                                      </p:cBhvr>
                                      <p:tavLst>
                                        <p:tav tm="0">
                                          <p:val>
                                            <p:strVal val="#ppt_x"/>
                                          </p:val>
                                        </p:tav>
                                        <p:tav tm="100000">
                                          <p:val>
                                            <p:strVal val="#ppt_x"/>
                                          </p:val>
                                        </p:tav>
                                      </p:tavLst>
                                    </p:anim>
                                    <p:anim calcmode="lin" valueType="num">
                                      <p:cBhvr>
                                        <p:cTn id="4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fade">
                                      <p:cBhvr>
                                        <p:cTn id="47" dur="1000"/>
                                        <p:tgtEl>
                                          <p:spTgt spid="3"/>
                                        </p:tgtEl>
                                      </p:cBhvr>
                                    </p:animEffect>
                                    <p:anim calcmode="lin" valueType="num">
                                      <p:cBhvr>
                                        <p:cTn id="48" dur="1000" fill="hold"/>
                                        <p:tgtEl>
                                          <p:spTgt spid="3"/>
                                        </p:tgtEl>
                                        <p:attrNameLst>
                                          <p:attrName>ppt_x</p:attrName>
                                        </p:attrNameLst>
                                      </p:cBhvr>
                                      <p:tavLst>
                                        <p:tav tm="0">
                                          <p:val>
                                            <p:strVal val="#ppt_x"/>
                                          </p:val>
                                        </p:tav>
                                        <p:tav tm="100000">
                                          <p:val>
                                            <p:strVal val="#ppt_x"/>
                                          </p:val>
                                        </p:tav>
                                      </p:tavLst>
                                    </p:anim>
                                    <p:anim calcmode="lin" valueType="num">
                                      <p:cBhvr>
                                        <p:cTn id="4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1000"/>
                                        <p:tgtEl>
                                          <p:spTgt spid="14"/>
                                        </p:tgtEl>
                                      </p:cBhvr>
                                    </p:animEffect>
                                    <p:anim calcmode="lin" valueType="num">
                                      <p:cBhvr>
                                        <p:cTn id="55" dur="1000" fill="hold"/>
                                        <p:tgtEl>
                                          <p:spTgt spid="14"/>
                                        </p:tgtEl>
                                        <p:attrNameLst>
                                          <p:attrName>ppt_x</p:attrName>
                                        </p:attrNameLst>
                                      </p:cBhvr>
                                      <p:tavLst>
                                        <p:tav tm="0">
                                          <p:val>
                                            <p:strVal val="#ppt_x"/>
                                          </p:val>
                                        </p:tav>
                                        <p:tav tm="100000">
                                          <p:val>
                                            <p:strVal val="#ppt_x"/>
                                          </p:val>
                                        </p:tav>
                                      </p:tavLst>
                                    </p:anim>
                                    <p:anim calcmode="lin" valueType="num">
                                      <p:cBhvr>
                                        <p:cTn id="5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2"/>
                                        </p:tgtEl>
                                        <p:attrNameLst>
                                          <p:attrName>style.visibility</p:attrName>
                                        </p:attrNameLst>
                                      </p:cBhvr>
                                      <p:to>
                                        <p:strVal val="visible"/>
                                      </p:to>
                                    </p:set>
                                    <p:animEffect transition="in" filter="fade">
                                      <p:cBhvr>
                                        <p:cTn id="61" dur="1000"/>
                                        <p:tgtEl>
                                          <p:spTgt spid="2"/>
                                        </p:tgtEl>
                                      </p:cBhvr>
                                    </p:animEffect>
                                    <p:anim calcmode="lin" valueType="num">
                                      <p:cBhvr>
                                        <p:cTn id="62" dur="1000" fill="hold"/>
                                        <p:tgtEl>
                                          <p:spTgt spid="2"/>
                                        </p:tgtEl>
                                        <p:attrNameLst>
                                          <p:attrName>ppt_x</p:attrName>
                                        </p:attrNameLst>
                                      </p:cBhvr>
                                      <p:tavLst>
                                        <p:tav tm="0">
                                          <p:val>
                                            <p:strVal val="#ppt_x"/>
                                          </p:val>
                                        </p:tav>
                                        <p:tav tm="100000">
                                          <p:val>
                                            <p:strVal val="#ppt_x"/>
                                          </p:val>
                                        </p:tav>
                                      </p:tavLst>
                                    </p:anim>
                                    <p:anim calcmode="lin" valueType="num">
                                      <p:cBhvr>
                                        <p:cTn id="6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fade">
                                      <p:cBhvr>
                                        <p:cTn id="68" dur="2000"/>
                                        <p:tgtEl>
                                          <p:spTgt spid="13"/>
                                        </p:tgtEl>
                                      </p:cBhvr>
                                    </p:animEffect>
                                    <p:anim calcmode="lin" valueType="num">
                                      <p:cBhvr>
                                        <p:cTn id="69" dur="2000" fill="hold"/>
                                        <p:tgtEl>
                                          <p:spTgt spid="13"/>
                                        </p:tgtEl>
                                        <p:attrNameLst>
                                          <p:attrName>ppt_x</p:attrName>
                                        </p:attrNameLst>
                                      </p:cBhvr>
                                      <p:tavLst>
                                        <p:tav tm="0">
                                          <p:val>
                                            <p:strVal val="#ppt_x"/>
                                          </p:val>
                                        </p:tav>
                                        <p:tav tm="100000">
                                          <p:val>
                                            <p:strVal val="#ppt_x"/>
                                          </p:val>
                                        </p:tav>
                                      </p:tavLst>
                                    </p:anim>
                                    <p:anim calcmode="lin" valueType="num">
                                      <p:cBhvr>
                                        <p:cTn id="70" dur="2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8"/>
                                        </p:tgtEl>
                                        <p:attrNameLst>
                                          <p:attrName>style.visibility</p:attrName>
                                        </p:attrNameLst>
                                      </p:cBhvr>
                                      <p:to>
                                        <p:strVal val="visible"/>
                                      </p:to>
                                    </p:set>
                                    <p:animEffect transition="in" filter="fade">
                                      <p:cBhvr>
                                        <p:cTn id="75" dur="1000"/>
                                        <p:tgtEl>
                                          <p:spTgt spid="8"/>
                                        </p:tgtEl>
                                      </p:cBhvr>
                                    </p:animEffect>
                                    <p:anim calcmode="lin" valueType="num">
                                      <p:cBhvr>
                                        <p:cTn id="76" dur="1000" fill="hold"/>
                                        <p:tgtEl>
                                          <p:spTgt spid="8"/>
                                        </p:tgtEl>
                                        <p:attrNameLst>
                                          <p:attrName>ppt_x</p:attrName>
                                        </p:attrNameLst>
                                      </p:cBhvr>
                                      <p:tavLst>
                                        <p:tav tm="0">
                                          <p:val>
                                            <p:strVal val="#ppt_x"/>
                                          </p:val>
                                        </p:tav>
                                        <p:tav tm="100000">
                                          <p:val>
                                            <p:strVal val="#ppt_x"/>
                                          </p:val>
                                        </p:tav>
                                      </p:tavLst>
                                    </p:anim>
                                    <p:anim calcmode="lin" valueType="num">
                                      <p:cBhvr>
                                        <p:cTn id="7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12"/>
                                        </p:tgtEl>
                                        <p:attrNameLst>
                                          <p:attrName>style.visibility</p:attrName>
                                        </p:attrNameLst>
                                      </p:cBhvr>
                                      <p:to>
                                        <p:strVal val="visible"/>
                                      </p:to>
                                    </p:set>
                                    <p:animEffect transition="in" filter="fade">
                                      <p:cBhvr>
                                        <p:cTn id="82" dur="1000"/>
                                        <p:tgtEl>
                                          <p:spTgt spid="12"/>
                                        </p:tgtEl>
                                      </p:cBhvr>
                                    </p:animEffect>
                                    <p:anim calcmode="lin" valueType="num">
                                      <p:cBhvr>
                                        <p:cTn id="83" dur="1000" fill="hold"/>
                                        <p:tgtEl>
                                          <p:spTgt spid="12"/>
                                        </p:tgtEl>
                                        <p:attrNameLst>
                                          <p:attrName>ppt_x</p:attrName>
                                        </p:attrNameLst>
                                      </p:cBhvr>
                                      <p:tavLst>
                                        <p:tav tm="0">
                                          <p:val>
                                            <p:strVal val="#ppt_x"/>
                                          </p:val>
                                        </p:tav>
                                        <p:tav tm="100000">
                                          <p:val>
                                            <p:strVal val="#ppt_x"/>
                                          </p:val>
                                        </p:tav>
                                      </p:tavLst>
                                    </p:anim>
                                    <p:anim calcmode="lin" valueType="num">
                                      <p:cBhvr>
                                        <p:cTn id="8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grpId="0" nodeType="clickEffect">
                                  <p:stCondLst>
                                    <p:cond delay="0"/>
                                  </p:stCondLst>
                                  <p:childTnLst>
                                    <p:set>
                                      <p:cBhvr>
                                        <p:cTn id="88" dur="1" fill="hold">
                                          <p:stCondLst>
                                            <p:cond delay="0"/>
                                          </p:stCondLst>
                                        </p:cTn>
                                        <p:tgtEl>
                                          <p:spTgt spid="15"/>
                                        </p:tgtEl>
                                        <p:attrNameLst>
                                          <p:attrName>style.visibility</p:attrName>
                                        </p:attrNameLst>
                                      </p:cBhvr>
                                      <p:to>
                                        <p:strVal val="visible"/>
                                      </p:to>
                                    </p:set>
                                    <p:animEffect transition="in" filter="fade">
                                      <p:cBhvr>
                                        <p:cTn id="89" dur="1000"/>
                                        <p:tgtEl>
                                          <p:spTgt spid="15"/>
                                        </p:tgtEl>
                                      </p:cBhvr>
                                    </p:animEffect>
                                    <p:anim calcmode="lin" valueType="num">
                                      <p:cBhvr>
                                        <p:cTn id="90" dur="1000" fill="hold"/>
                                        <p:tgtEl>
                                          <p:spTgt spid="15"/>
                                        </p:tgtEl>
                                        <p:attrNameLst>
                                          <p:attrName>ppt_x</p:attrName>
                                        </p:attrNameLst>
                                      </p:cBhvr>
                                      <p:tavLst>
                                        <p:tav tm="0">
                                          <p:val>
                                            <p:strVal val="#ppt_x"/>
                                          </p:val>
                                        </p:tav>
                                        <p:tav tm="100000">
                                          <p:val>
                                            <p:strVal val="#ppt_x"/>
                                          </p:val>
                                        </p:tav>
                                      </p:tavLst>
                                    </p:anim>
                                    <p:anim calcmode="lin" valueType="num">
                                      <p:cBhvr>
                                        <p:cTn id="9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grpId="0" nodeType="clickEffect">
                                  <p:stCondLst>
                                    <p:cond delay="0"/>
                                  </p:stCondLst>
                                  <p:childTnLst>
                                    <p:set>
                                      <p:cBhvr>
                                        <p:cTn id="95" dur="1" fill="hold">
                                          <p:stCondLst>
                                            <p:cond delay="0"/>
                                          </p:stCondLst>
                                        </p:cTn>
                                        <p:tgtEl>
                                          <p:spTgt spid="10"/>
                                        </p:tgtEl>
                                        <p:attrNameLst>
                                          <p:attrName>style.visibility</p:attrName>
                                        </p:attrNameLst>
                                      </p:cBhvr>
                                      <p:to>
                                        <p:strVal val="visible"/>
                                      </p:to>
                                    </p:set>
                                    <p:animEffect transition="in" filter="fade">
                                      <p:cBhvr>
                                        <p:cTn id="96" dur="1000"/>
                                        <p:tgtEl>
                                          <p:spTgt spid="10"/>
                                        </p:tgtEl>
                                      </p:cBhvr>
                                    </p:animEffect>
                                    <p:anim calcmode="lin" valueType="num">
                                      <p:cBhvr>
                                        <p:cTn id="97" dur="1000" fill="hold"/>
                                        <p:tgtEl>
                                          <p:spTgt spid="10"/>
                                        </p:tgtEl>
                                        <p:attrNameLst>
                                          <p:attrName>ppt_x</p:attrName>
                                        </p:attrNameLst>
                                      </p:cBhvr>
                                      <p:tavLst>
                                        <p:tav tm="0">
                                          <p:val>
                                            <p:strVal val="#ppt_x"/>
                                          </p:val>
                                        </p:tav>
                                        <p:tav tm="100000">
                                          <p:val>
                                            <p:strVal val="#ppt_x"/>
                                          </p:val>
                                        </p:tav>
                                      </p:tavLst>
                                    </p:anim>
                                    <p:anim calcmode="lin" valueType="num">
                                      <p:cBhvr>
                                        <p:cTn id="9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42" presetClass="entr" presetSubtype="0" fill="hold" grpId="0" nodeType="clickEffect">
                                  <p:stCondLst>
                                    <p:cond delay="0"/>
                                  </p:stCondLst>
                                  <p:childTnLst>
                                    <p:set>
                                      <p:cBhvr>
                                        <p:cTn id="102" dur="1" fill="hold">
                                          <p:stCondLst>
                                            <p:cond delay="0"/>
                                          </p:stCondLst>
                                        </p:cTn>
                                        <p:tgtEl>
                                          <p:spTgt spid="7"/>
                                        </p:tgtEl>
                                        <p:attrNameLst>
                                          <p:attrName>style.visibility</p:attrName>
                                        </p:attrNameLst>
                                      </p:cBhvr>
                                      <p:to>
                                        <p:strVal val="visible"/>
                                      </p:to>
                                    </p:set>
                                    <p:animEffect transition="in" filter="fade">
                                      <p:cBhvr>
                                        <p:cTn id="103" dur="1000"/>
                                        <p:tgtEl>
                                          <p:spTgt spid="7"/>
                                        </p:tgtEl>
                                      </p:cBhvr>
                                    </p:animEffect>
                                    <p:anim calcmode="lin" valueType="num">
                                      <p:cBhvr>
                                        <p:cTn id="104" dur="1000" fill="hold"/>
                                        <p:tgtEl>
                                          <p:spTgt spid="7"/>
                                        </p:tgtEl>
                                        <p:attrNameLst>
                                          <p:attrName>ppt_x</p:attrName>
                                        </p:attrNameLst>
                                      </p:cBhvr>
                                      <p:tavLst>
                                        <p:tav tm="0">
                                          <p:val>
                                            <p:strVal val="#ppt_x"/>
                                          </p:val>
                                        </p:tav>
                                        <p:tav tm="100000">
                                          <p:val>
                                            <p:strVal val="#ppt_x"/>
                                          </p:val>
                                        </p:tav>
                                      </p:tavLst>
                                    </p:anim>
                                    <p:anim calcmode="lin" valueType="num">
                                      <p:cBhvr>
                                        <p:cTn id="10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22" presetClass="entr" presetSubtype="4" fill="hold" grpId="0" nodeType="clickEffect">
                                  <p:stCondLst>
                                    <p:cond delay="0"/>
                                  </p:stCondLst>
                                  <p:childTnLst>
                                    <p:set>
                                      <p:cBhvr>
                                        <p:cTn id="109" dur="1" fill="hold">
                                          <p:stCondLst>
                                            <p:cond delay="0"/>
                                          </p:stCondLst>
                                        </p:cTn>
                                        <p:tgtEl>
                                          <p:spTgt spid="19"/>
                                        </p:tgtEl>
                                        <p:attrNameLst>
                                          <p:attrName>style.visibility</p:attrName>
                                        </p:attrNameLst>
                                      </p:cBhvr>
                                      <p:to>
                                        <p:strVal val="visible"/>
                                      </p:to>
                                    </p:set>
                                    <p:animEffect transition="in" filter="wipe(down)">
                                      <p:cBhvr>
                                        <p:cTn id="110" dur="500"/>
                                        <p:tgtEl>
                                          <p:spTgt spid="19"/>
                                        </p:tgtEl>
                                      </p:cBhvr>
                                    </p:animEffect>
                                  </p:childTnLst>
                                </p:cTn>
                              </p:par>
                            </p:childTnLst>
                          </p:cTn>
                        </p:par>
                      </p:childTnLst>
                    </p:cTn>
                  </p:par>
                  <p:par>
                    <p:cTn id="111" fill="hold">
                      <p:stCondLst>
                        <p:cond delay="indefinite"/>
                      </p:stCondLst>
                      <p:childTnLst>
                        <p:par>
                          <p:cTn id="112" fill="hold">
                            <p:stCondLst>
                              <p:cond delay="0"/>
                            </p:stCondLst>
                            <p:childTnLst>
                              <p:par>
                                <p:cTn id="113" presetID="53" presetClass="entr" presetSubtype="16" fill="hold" grpId="0" nodeType="clickEffect">
                                  <p:stCondLst>
                                    <p:cond delay="0"/>
                                  </p:stCondLst>
                                  <p:childTnLst>
                                    <p:set>
                                      <p:cBhvr>
                                        <p:cTn id="114" dur="1" fill="hold">
                                          <p:stCondLst>
                                            <p:cond delay="0"/>
                                          </p:stCondLst>
                                        </p:cTn>
                                        <p:tgtEl>
                                          <p:spTgt spid="20"/>
                                        </p:tgtEl>
                                        <p:attrNameLst>
                                          <p:attrName>style.visibility</p:attrName>
                                        </p:attrNameLst>
                                      </p:cBhvr>
                                      <p:to>
                                        <p:strVal val="visible"/>
                                      </p:to>
                                    </p:set>
                                    <p:anim calcmode="lin" valueType="num">
                                      <p:cBhvr>
                                        <p:cTn id="115" dur="500" fill="hold"/>
                                        <p:tgtEl>
                                          <p:spTgt spid="20"/>
                                        </p:tgtEl>
                                        <p:attrNameLst>
                                          <p:attrName>ppt_w</p:attrName>
                                        </p:attrNameLst>
                                      </p:cBhvr>
                                      <p:tavLst>
                                        <p:tav tm="0">
                                          <p:val>
                                            <p:fltVal val="0"/>
                                          </p:val>
                                        </p:tav>
                                        <p:tav tm="100000">
                                          <p:val>
                                            <p:strVal val="#ppt_w"/>
                                          </p:val>
                                        </p:tav>
                                      </p:tavLst>
                                    </p:anim>
                                    <p:anim calcmode="lin" valueType="num">
                                      <p:cBhvr>
                                        <p:cTn id="116" dur="500" fill="hold"/>
                                        <p:tgtEl>
                                          <p:spTgt spid="20"/>
                                        </p:tgtEl>
                                        <p:attrNameLst>
                                          <p:attrName>ppt_h</p:attrName>
                                        </p:attrNameLst>
                                      </p:cBhvr>
                                      <p:tavLst>
                                        <p:tav tm="0">
                                          <p:val>
                                            <p:fltVal val="0"/>
                                          </p:val>
                                        </p:tav>
                                        <p:tav tm="100000">
                                          <p:val>
                                            <p:strVal val="#ppt_h"/>
                                          </p:val>
                                        </p:tav>
                                      </p:tavLst>
                                    </p:anim>
                                    <p:animEffect transition="in" filter="fade">
                                      <p:cBhvr>
                                        <p:cTn id="117" dur="500"/>
                                        <p:tgtEl>
                                          <p:spTgt spid="20"/>
                                        </p:tgtEl>
                                      </p:cBhvr>
                                    </p:animEffect>
                                  </p:childTnLst>
                                </p:cTn>
                              </p:par>
                            </p:childTnLst>
                          </p:cTn>
                        </p:par>
                      </p:childTnLst>
                    </p:cTn>
                  </p:par>
                  <p:par>
                    <p:cTn id="118" fill="hold">
                      <p:stCondLst>
                        <p:cond delay="indefinite"/>
                      </p:stCondLst>
                      <p:childTnLst>
                        <p:par>
                          <p:cTn id="119" fill="hold">
                            <p:stCondLst>
                              <p:cond delay="0"/>
                            </p:stCondLst>
                            <p:childTnLst>
                              <p:par>
                                <p:cTn id="120" presetID="6" presetClass="entr" presetSubtype="16" fill="hold" grpId="0" nodeType="clickEffect">
                                  <p:stCondLst>
                                    <p:cond delay="0"/>
                                  </p:stCondLst>
                                  <p:childTnLst>
                                    <p:set>
                                      <p:cBhvr>
                                        <p:cTn id="121" dur="1" fill="hold">
                                          <p:stCondLst>
                                            <p:cond delay="0"/>
                                          </p:stCondLst>
                                        </p:cTn>
                                        <p:tgtEl>
                                          <p:spTgt spid="22"/>
                                        </p:tgtEl>
                                        <p:attrNameLst>
                                          <p:attrName>style.visibility</p:attrName>
                                        </p:attrNameLst>
                                      </p:cBhvr>
                                      <p:to>
                                        <p:strVal val="visible"/>
                                      </p:to>
                                    </p:set>
                                    <p:animEffect transition="in" filter="circle(in)">
                                      <p:cBhvr>
                                        <p:cTn id="122" dur="2000"/>
                                        <p:tgtEl>
                                          <p:spTgt spid="22"/>
                                        </p:tgtEl>
                                      </p:cBhvr>
                                    </p:animEffect>
                                  </p:childTnLst>
                                </p:cTn>
                              </p:par>
                            </p:childTnLst>
                          </p:cTn>
                        </p:par>
                      </p:childTnLst>
                    </p:cTn>
                  </p:par>
                  <p:par>
                    <p:cTn id="123" fill="hold">
                      <p:stCondLst>
                        <p:cond delay="indefinite"/>
                      </p:stCondLst>
                      <p:childTnLst>
                        <p:par>
                          <p:cTn id="124" fill="hold">
                            <p:stCondLst>
                              <p:cond delay="0"/>
                            </p:stCondLst>
                            <p:childTnLst>
                              <p:par>
                                <p:cTn id="125" presetID="26" presetClass="entr" presetSubtype="0" fill="hold" grpId="0" nodeType="clickEffect">
                                  <p:stCondLst>
                                    <p:cond delay="0"/>
                                  </p:stCondLst>
                                  <p:childTnLst>
                                    <p:set>
                                      <p:cBhvr>
                                        <p:cTn id="126" dur="1" fill="hold">
                                          <p:stCondLst>
                                            <p:cond delay="0"/>
                                          </p:stCondLst>
                                        </p:cTn>
                                        <p:tgtEl>
                                          <p:spTgt spid="21"/>
                                        </p:tgtEl>
                                        <p:attrNameLst>
                                          <p:attrName>style.visibility</p:attrName>
                                        </p:attrNameLst>
                                      </p:cBhvr>
                                      <p:to>
                                        <p:strVal val="visible"/>
                                      </p:to>
                                    </p:set>
                                    <p:animEffect transition="in" filter="wipe(down)">
                                      <p:cBhvr>
                                        <p:cTn id="127" dur="580">
                                          <p:stCondLst>
                                            <p:cond delay="0"/>
                                          </p:stCondLst>
                                        </p:cTn>
                                        <p:tgtEl>
                                          <p:spTgt spid="21"/>
                                        </p:tgtEl>
                                      </p:cBhvr>
                                    </p:animEffect>
                                    <p:anim calcmode="lin" valueType="num">
                                      <p:cBhvr>
                                        <p:cTn id="12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2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3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3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3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33" dur="26">
                                          <p:stCondLst>
                                            <p:cond delay="650"/>
                                          </p:stCondLst>
                                        </p:cTn>
                                        <p:tgtEl>
                                          <p:spTgt spid="21"/>
                                        </p:tgtEl>
                                      </p:cBhvr>
                                      <p:to x="100000" y="60000"/>
                                    </p:animScale>
                                    <p:animScale>
                                      <p:cBhvr>
                                        <p:cTn id="134" dur="166" decel="50000">
                                          <p:stCondLst>
                                            <p:cond delay="676"/>
                                          </p:stCondLst>
                                        </p:cTn>
                                        <p:tgtEl>
                                          <p:spTgt spid="21"/>
                                        </p:tgtEl>
                                      </p:cBhvr>
                                      <p:to x="100000" y="100000"/>
                                    </p:animScale>
                                    <p:animScale>
                                      <p:cBhvr>
                                        <p:cTn id="135" dur="26">
                                          <p:stCondLst>
                                            <p:cond delay="1312"/>
                                          </p:stCondLst>
                                        </p:cTn>
                                        <p:tgtEl>
                                          <p:spTgt spid="21"/>
                                        </p:tgtEl>
                                      </p:cBhvr>
                                      <p:to x="100000" y="80000"/>
                                    </p:animScale>
                                    <p:animScale>
                                      <p:cBhvr>
                                        <p:cTn id="136" dur="166" decel="50000">
                                          <p:stCondLst>
                                            <p:cond delay="1338"/>
                                          </p:stCondLst>
                                        </p:cTn>
                                        <p:tgtEl>
                                          <p:spTgt spid="21"/>
                                        </p:tgtEl>
                                      </p:cBhvr>
                                      <p:to x="100000" y="100000"/>
                                    </p:animScale>
                                    <p:animScale>
                                      <p:cBhvr>
                                        <p:cTn id="137" dur="26">
                                          <p:stCondLst>
                                            <p:cond delay="1642"/>
                                          </p:stCondLst>
                                        </p:cTn>
                                        <p:tgtEl>
                                          <p:spTgt spid="21"/>
                                        </p:tgtEl>
                                      </p:cBhvr>
                                      <p:to x="100000" y="90000"/>
                                    </p:animScale>
                                    <p:animScale>
                                      <p:cBhvr>
                                        <p:cTn id="138" dur="166" decel="50000">
                                          <p:stCondLst>
                                            <p:cond delay="1668"/>
                                          </p:stCondLst>
                                        </p:cTn>
                                        <p:tgtEl>
                                          <p:spTgt spid="21"/>
                                        </p:tgtEl>
                                      </p:cBhvr>
                                      <p:to x="100000" y="100000"/>
                                    </p:animScale>
                                    <p:animScale>
                                      <p:cBhvr>
                                        <p:cTn id="139" dur="26">
                                          <p:stCondLst>
                                            <p:cond delay="1808"/>
                                          </p:stCondLst>
                                        </p:cTn>
                                        <p:tgtEl>
                                          <p:spTgt spid="21"/>
                                        </p:tgtEl>
                                      </p:cBhvr>
                                      <p:to x="100000" y="95000"/>
                                    </p:animScale>
                                    <p:animScale>
                                      <p:cBhvr>
                                        <p:cTn id="140" dur="166" decel="50000">
                                          <p:stCondLst>
                                            <p:cond delay="1834"/>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1" grpId="0"/>
      <p:bldP spid="13" grpId="0"/>
      <p:bldP spid="14" grpId="0"/>
      <p:bldP spid="15" grpId="0"/>
      <p:bldP spid="16" grpId="0"/>
      <p:bldP spid="17" grpId="0"/>
      <p:bldP spid="2" grpId="0"/>
      <p:bldP spid="3" grpId="0"/>
      <p:bldP spid="9" grpId="0"/>
      <p:bldP spid="10" grpId="0"/>
      <p:bldP spid="12" grpId="0"/>
      <p:bldP spid="19" grpId="0"/>
      <p:bldP spid="20" grpId="0" animBg="1"/>
      <p:bldP spid="21" grpId="0" animBg="1"/>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8010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a:normAutofit fontScale="90000"/>
          </a:bodyPr>
          <a:lstStyle/>
          <a:p>
            <a:r>
              <a:rPr lang="en-US" dirty="0" smtClean="0"/>
              <a:t>5 Perilous Waves</a:t>
            </a:r>
            <a:br>
              <a:rPr lang="en-US" dirty="0" smtClean="0"/>
            </a:br>
            <a:r>
              <a:rPr lang="en-US" sz="3100" dirty="0" smtClean="0"/>
              <a:t>For Small Institutions</a:t>
            </a:r>
            <a:endParaRPr lang="en-US" sz="3100" dirty="0"/>
          </a:p>
        </p:txBody>
      </p:sp>
      <p:sp>
        <p:nvSpPr>
          <p:cNvPr id="3" name="Content Placeholder 2"/>
          <p:cNvSpPr>
            <a:spLocks noGrp="1"/>
          </p:cNvSpPr>
          <p:nvPr>
            <p:ph idx="1"/>
          </p:nvPr>
        </p:nvSpPr>
        <p:spPr>
          <a:xfrm>
            <a:off x="457200" y="1600200"/>
            <a:ext cx="8229600" cy="5029200"/>
          </a:xfrm>
        </p:spPr>
        <p:txBody>
          <a:bodyPr>
            <a:normAutofit/>
          </a:bodyPr>
          <a:lstStyle/>
          <a:p>
            <a:r>
              <a:rPr lang="en-US" sz="4000" dirty="0" smtClean="0">
                <a:solidFill>
                  <a:schemeClr val="bg1"/>
                </a:solidFill>
              </a:rPr>
              <a:t>Enrollment Foundering</a:t>
            </a:r>
          </a:p>
          <a:p>
            <a:r>
              <a:rPr lang="en-US" sz="4000" dirty="0" smtClean="0">
                <a:solidFill>
                  <a:schemeClr val="bg1"/>
                </a:solidFill>
              </a:rPr>
              <a:t>Drowning in Romance</a:t>
            </a:r>
          </a:p>
          <a:p>
            <a:r>
              <a:rPr lang="en-US" sz="4000" dirty="0" smtClean="0">
                <a:solidFill>
                  <a:schemeClr val="bg1"/>
                </a:solidFill>
              </a:rPr>
              <a:t>Treading water on strategy</a:t>
            </a:r>
          </a:p>
          <a:p>
            <a:r>
              <a:rPr lang="en-US" sz="4000" dirty="0" smtClean="0">
                <a:solidFill>
                  <a:schemeClr val="bg1"/>
                </a:solidFill>
              </a:rPr>
              <a:t>Rip Currents on Reputation</a:t>
            </a:r>
          </a:p>
          <a:p>
            <a:r>
              <a:rPr lang="en-US" sz="4000" dirty="0" smtClean="0">
                <a:solidFill>
                  <a:schemeClr val="bg1"/>
                </a:solidFill>
              </a:rPr>
              <a:t>Pretending to be a Yacht when you’re paddling a small plastic boat</a:t>
            </a:r>
          </a:p>
          <a:p>
            <a:endParaRPr lang="en-US" sz="4000" dirty="0" smtClean="0">
              <a:solidFill>
                <a:schemeClr val="bg1"/>
              </a:solidFill>
            </a:endParaRPr>
          </a:p>
        </p:txBody>
      </p:sp>
      <p:sp>
        <p:nvSpPr>
          <p:cNvPr id="4" name="Slide Number Placeholder 3"/>
          <p:cNvSpPr>
            <a:spLocks noGrp="1"/>
          </p:cNvSpPr>
          <p:nvPr>
            <p:ph type="sldNum" sz="quarter" idx="12"/>
          </p:nvPr>
        </p:nvSpPr>
        <p:spPr/>
        <p:txBody>
          <a:bodyPr/>
          <a:lstStyle/>
          <a:p>
            <a:fld id="{74DA5089-2D1E-48CD-93C3-E6B2D6021EA0}" type="slidenum">
              <a:rPr lang="en-US" smtClean="0"/>
              <a:t>5</a:t>
            </a:fld>
            <a:endParaRPr lang="en-US"/>
          </a:p>
        </p:txBody>
      </p:sp>
    </p:spTree>
    <p:extLst>
      <p:ext uri="{BB962C8B-B14F-4D97-AF65-F5344CB8AC3E}">
        <p14:creationId xmlns:p14="http://schemas.microsoft.com/office/powerpoint/2010/main" val="3040987496"/>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r>
              <a:rPr lang="en-US" dirty="0" smtClean="0"/>
              <a:t>Enrollment Foundering</a:t>
            </a:r>
            <a:endParaRPr lang="en-US" dirty="0"/>
          </a:p>
        </p:txBody>
      </p:sp>
      <p:sp>
        <p:nvSpPr>
          <p:cNvPr id="3" name="Content Placeholder 2"/>
          <p:cNvSpPr>
            <a:spLocks noGrp="1"/>
          </p:cNvSpPr>
          <p:nvPr>
            <p:ph idx="1"/>
          </p:nvPr>
        </p:nvSpPr>
        <p:spPr>
          <a:xfrm>
            <a:off x="457200" y="1295400"/>
            <a:ext cx="8229600" cy="5334000"/>
          </a:xfrm>
        </p:spPr>
        <p:txBody>
          <a:bodyPr>
            <a:normAutofit fontScale="55000" lnSpcReduction="20000"/>
          </a:bodyPr>
          <a:lstStyle/>
          <a:p>
            <a:r>
              <a:rPr lang="en-US" dirty="0" smtClean="0"/>
              <a:t>Sweet Briar illustrates the truth:  without enough enrollment, no amount of endowment can “save” a private college or university if enrollment reaches a critical low point --- what is that point?  How does an institution stop the slide in time?  Could the Sweet Briar Story have turned out differently?  How?</a:t>
            </a:r>
          </a:p>
          <a:p>
            <a:endParaRPr lang="en-US" dirty="0" smtClean="0"/>
          </a:p>
          <a:p>
            <a:r>
              <a:rPr lang="en-US" dirty="0" smtClean="0"/>
              <a:t>Enrollment is more than numbers; enrollment is the embodiment of mission</a:t>
            </a:r>
          </a:p>
          <a:p>
            <a:pPr marL="0" indent="0">
              <a:buNone/>
            </a:pPr>
            <a:endParaRPr lang="en-US" dirty="0" smtClean="0"/>
          </a:p>
          <a:p>
            <a:r>
              <a:rPr lang="en-US" dirty="0" smtClean="0"/>
              <a:t>Mission = narrowly drawn set of characteristics of students but the large purpose of the institution in its outcomes</a:t>
            </a:r>
          </a:p>
          <a:p>
            <a:pPr lvl="2"/>
            <a:r>
              <a:rPr lang="en-US" dirty="0" smtClean="0"/>
              <a:t>e.g., a modern women’s college should not be defined as having women only, but rather, as advancing opportunities for women’s education and advancement; men can participate in such a mission, just as students of many races enroll at HBCUs and students of many religions enroll at Catholic colleges</a:t>
            </a:r>
          </a:p>
          <a:p>
            <a:pPr marL="914400" lvl="2" indent="0">
              <a:buNone/>
            </a:pPr>
            <a:endParaRPr lang="en-US" dirty="0" smtClean="0"/>
          </a:p>
          <a:p>
            <a:r>
              <a:rPr lang="en-US" dirty="0" smtClean="0"/>
              <a:t>Understanding how to recast mission in terms of outcomes rather than input characteristics of students is an important part of any modern strategic plan</a:t>
            </a:r>
          </a:p>
          <a:p>
            <a:pPr marL="0" indent="0">
              <a:buNone/>
            </a:pPr>
            <a:endParaRPr lang="en-US" dirty="0" smtClean="0"/>
          </a:p>
          <a:p>
            <a:r>
              <a:rPr lang="en-US" dirty="0" smtClean="0"/>
              <a:t>How do we develop enrollment strategies that are about outcomes rather than inputs?  How do we capture new markets while staying faithful to mission?</a:t>
            </a:r>
          </a:p>
          <a:p>
            <a:pPr marL="0" indent="0">
              <a:buNone/>
            </a:pPr>
            <a:endParaRPr lang="en-US" dirty="0" smtClean="0"/>
          </a:p>
          <a:p>
            <a:r>
              <a:rPr lang="en-US" dirty="0" smtClean="0"/>
              <a:t>Consider some key data points about changing demographics and enrollments from NCES (next pages</a:t>
            </a:r>
            <a:r>
              <a:rPr lang="en-US" dirty="0" smtClean="0"/>
              <a:t>)….  How do we embrace new markets while staying faithful to mission?  How do we have that conversation on campus?</a:t>
            </a:r>
            <a:endParaRPr lang="en-US" dirty="0"/>
          </a:p>
        </p:txBody>
      </p:sp>
      <p:sp>
        <p:nvSpPr>
          <p:cNvPr id="4" name="Slide Number Placeholder 3"/>
          <p:cNvSpPr>
            <a:spLocks noGrp="1"/>
          </p:cNvSpPr>
          <p:nvPr>
            <p:ph type="sldNum" sz="quarter" idx="12"/>
          </p:nvPr>
        </p:nvSpPr>
        <p:spPr/>
        <p:txBody>
          <a:bodyPr/>
          <a:lstStyle/>
          <a:p>
            <a:fld id="{74DA5089-2D1E-48CD-93C3-E6B2D6021EA0}" type="slidenum">
              <a:rPr lang="en-US" smtClean="0"/>
              <a:t>6</a:t>
            </a:fld>
            <a:endParaRPr lang="en-US"/>
          </a:p>
        </p:txBody>
      </p:sp>
      <p:cxnSp>
        <p:nvCxnSpPr>
          <p:cNvPr id="6" name="Straight Connector 5"/>
          <p:cNvCxnSpPr/>
          <p:nvPr/>
        </p:nvCxnSpPr>
        <p:spPr>
          <a:xfrm>
            <a:off x="1704108" y="3131127"/>
            <a:ext cx="76200" cy="152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0420461"/>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72" y="221735"/>
            <a:ext cx="9133727" cy="6102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E2957157-61EC-4E80-88E5-FD4EFFC6543E}" type="slidenum">
              <a:rPr lang="en-US" smtClean="0"/>
              <a:t>7</a:t>
            </a:fld>
            <a:endParaRPr lang="en-US"/>
          </a:p>
        </p:txBody>
      </p:sp>
      <p:sp>
        <p:nvSpPr>
          <p:cNvPr id="3" name="Oval 2"/>
          <p:cNvSpPr/>
          <p:nvPr/>
        </p:nvSpPr>
        <p:spPr>
          <a:xfrm>
            <a:off x="457200" y="2133600"/>
            <a:ext cx="22098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81000" y="6172200"/>
            <a:ext cx="5486400" cy="584775"/>
          </a:xfrm>
          <a:prstGeom prst="rect">
            <a:avLst/>
          </a:prstGeom>
          <a:noFill/>
        </p:spPr>
        <p:txBody>
          <a:bodyPr wrap="square" rtlCol="0">
            <a:spAutoFit/>
          </a:bodyPr>
          <a:lstStyle/>
          <a:p>
            <a:r>
              <a:rPr lang="en-US" sz="1600" dirty="0" smtClean="0"/>
              <a:t>Source:  Projections of Education Statistics to 2021</a:t>
            </a:r>
          </a:p>
          <a:p>
            <a:r>
              <a:rPr lang="en-US" sz="1600" dirty="0" smtClean="0"/>
              <a:t>January 2013</a:t>
            </a:r>
            <a:endParaRPr lang="en-US" sz="1600" dirty="0"/>
          </a:p>
        </p:txBody>
      </p:sp>
    </p:spTree>
    <p:extLst>
      <p:ext uri="{BB962C8B-B14F-4D97-AF65-F5344CB8AC3E}">
        <p14:creationId xmlns:p14="http://schemas.microsoft.com/office/powerpoint/2010/main" val="2974355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945" y="29308"/>
            <a:ext cx="9050055" cy="6005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E2957157-61EC-4E80-88E5-FD4EFFC6543E}" type="slidenum">
              <a:rPr lang="en-US" smtClean="0"/>
              <a:t>8</a:t>
            </a:fld>
            <a:endParaRPr lang="en-US"/>
          </a:p>
        </p:txBody>
      </p:sp>
      <p:sp>
        <p:nvSpPr>
          <p:cNvPr id="4" name="TextBox 3"/>
          <p:cNvSpPr txBox="1"/>
          <p:nvPr/>
        </p:nvSpPr>
        <p:spPr>
          <a:xfrm>
            <a:off x="381000" y="6172200"/>
            <a:ext cx="5486400" cy="584775"/>
          </a:xfrm>
          <a:prstGeom prst="rect">
            <a:avLst/>
          </a:prstGeom>
          <a:noFill/>
        </p:spPr>
        <p:txBody>
          <a:bodyPr wrap="square" rtlCol="0">
            <a:spAutoFit/>
          </a:bodyPr>
          <a:lstStyle/>
          <a:p>
            <a:r>
              <a:rPr lang="en-US" sz="1600" dirty="0" smtClean="0"/>
              <a:t>Source:  Projections of Education Statistics to 2021</a:t>
            </a:r>
          </a:p>
          <a:p>
            <a:r>
              <a:rPr lang="en-US" sz="1600" dirty="0" smtClean="0"/>
              <a:t>January 2013</a:t>
            </a:r>
            <a:endParaRPr lang="en-US" sz="1600" dirty="0"/>
          </a:p>
        </p:txBody>
      </p:sp>
      <p:sp>
        <p:nvSpPr>
          <p:cNvPr id="5" name="Oval 4"/>
          <p:cNvSpPr/>
          <p:nvPr/>
        </p:nvSpPr>
        <p:spPr>
          <a:xfrm>
            <a:off x="6629400" y="1143000"/>
            <a:ext cx="14478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6629400" y="1905000"/>
            <a:ext cx="1600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635262" y="2453054"/>
            <a:ext cx="1594338" cy="57922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553200" y="3032280"/>
            <a:ext cx="1524000" cy="5491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13761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1+#ppt_w/2"/>
                                          </p:val>
                                        </p:tav>
                                        <p:tav tm="100000">
                                          <p:val>
                                            <p:strVal val="#ppt_x"/>
                                          </p:val>
                                        </p:tav>
                                      </p:tavLst>
                                    </p:anim>
                                    <p:anim calcmode="lin" valueType="num">
                                      <p:cBhvr additive="base">
                                        <p:cTn id="26"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fontScale="90000"/>
          </a:bodyPr>
          <a:lstStyle/>
          <a:p>
            <a:r>
              <a:rPr lang="en-US" dirty="0" smtClean="0"/>
              <a:t>Case Study Trinity</a:t>
            </a:r>
            <a:r>
              <a:rPr lang="en-US" dirty="0" smtClean="0"/>
              <a:t>:  Paradigm Shift </a:t>
            </a:r>
            <a:br>
              <a:rPr lang="en-US" dirty="0" smtClean="0"/>
            </a:br>
            <a:r>
              <a:rPr lang="en-US" dirty="0" smtClean="0"/>
              <a:t>for Enrollment Growth</a:t>
            </a:r>
            <a:endParaRPr lang="en-US" dirty="0"/>
          </a:p>
        </p:txBody>
      </p:sp>
      <p:sp>
        <p:nvSpPr>
          <p:cNvPr id="4" name="Content Placeholder 3"/>
          <p:cNvSpPr>
            <a:spLocks noGrp="1"/>
          </p:cNvSpPr>
          <p:nvPr>
            <p:ph idx="1"/>
          </p:nvPr>
        </p:nvSpPr>
        <p:spPr>
          <a:xfrm>
            <a:off x="457200" y="1600200"/>
            <a:ext cx="8229600" cy="4953000"/>
          </a:xfrm>
        </p:spPr>
        <p:txBody>
          <a:bodyPr>
            <a:normAutofit fontScale="70000" lnSpcReduction="20000"/>
          </a:bodyPr>
          <a:lstStyle/>
          <a:p>
            <a:r>
              <a:rPr lang="en-US" dirty="0" smtClean="0"/>
              <a:t>In the 1970’s and 1980’s, Trinity faced the kinds of enrollment challenges that many other colleges face today</a:t>
            </a:r>
          </a:p>
          <a:p>
            <a:r>
              <a:rPr lang="en-US" dirty="0" smtClean="0"/>
              <a:t>Trinity recovered from the perilous times by diversifying the institutional model and welcoming a remarkably diverse population of low income students of color, completely changing </a:t>
            </a:r>
            <a:r>
              <a:rPr lang="en-US" dirty="0" smtClean="0"/>
              <a:t>demographics</a:t>
            </a:r>
          </a:p>
          <a:p>
            <a:r>
              <a:rPr lang="en-US" dirty="0" smtClean="0"/>
              <a:t>Board leadership proved essential in the most challenging moments; Board insisted on a clear strategic plan and strongly supported management in the face of controversy and resistance</a:t>
            </a:r>
            <a:endParaRPr lang="en-US" dirty="0" smtClean="0"/>
          </a:p>
          <a:p>
            <a:r>
              <a:rPr lang="en-US" dirty="0" smtClean="0"/>
              <a:t>Middle States praised Trinity for remaining faithful to mission in the education of women, but also observed that sustaining the traditional mission was far more controversial than if Trinity had “gone coed”</a:t>
            </a:r>
          </a:p>
          <a:p>
            <a:r>
              <a:rPr lang="en-US" dirty="0" smtClean="0"/>
              <a:t>Trinity </a:t>
            </a:r>
            <a:r>
              <a:rPr lang="en-US" dirty="0" smtClean="0"/>
              <a:t>in 2015</a:t>
            </a:r>
            <a:r>
              <a:rPr lang="en-US" dirty="0" smtClean="0"/>
              <a:t> </a:t>
            </a:r>
            <a:r>
              <a:rPr lang="en-US" dirty="0" smtClean="0"/>
              <a:t>also experiencing an enrollment downturn like other </a:t>
            </a:r>
            <a:r>
              <a:rPr lang="en-US" dirty="0" smtClean="0"/>
              <a:t>institutions; the </a:t>
            </a:r>
            <a:r>
              <a:rPr lang="en-US" dirty="0" smtClean="0"/>
              <a:t>downturn is in professional and graduate programs, and because of the diversification of the model, Trinity is able to weather the downturn more coherently than in the past</a:t>
            </a:r>
            <a:endParaRPr lang="en-US" dirty="0"/>
          </a:p>
        </p:txBody>
      </p:sp>
      <p:sp>
        <p:nvSpPr>
          <p:cNvPr id="2" name="Slide Number Placeholder 1"/>
          <p:cNvSpPr>
            <a:spLocks noGrp="1"/>
          </p:cNvSpPr>
          <p:nvPr>
            <p:ph type="sldNum" sz="quarter" idx="12"/>
          </p:nvPr>
        </p:nvSpPr>
        <p:spPr/>
        <p:txBody>
          <a:bodyPr/>
          <a:lstStyle/>
          <a:p>
            <a:fld id="{74DA5089-2D1E-48CD-93C3-E6B2D6021EA0}" type="slidenum">
              <a:rPr lang="en-US" smtClean="0"/>
              <a:t>9</a:t>
            </a:fld>
            <a:endParaRPr lang="en-US"/>
          </a:p>
        </p:txBody>
      </p:sp>
    </p:spTree>
    <p:extLst>
      <p:ext uri="{BB962C8B-B14F-4D97-AF65-F5344CB8AC3E}">
        <p14:creationId xmlns:p14="http://schemas.microsoft.com/office/powerpoint/2010/main" val="485136916"/>
      </p:ext>
    </p:extLst>
  </p:cSld>
  <p:clrMapOvr>
    <a:masterClrMapping/>
  </p:clrMapOvr>
  <p:transition spd="slow">
    <p:randomBar dir="vert"/>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548</TotalTime>
  <Words>1639</Words>
  <Application>Microsoft Office PowerPoint</Application>
  <PresentationFormat>On-screen Show (4:3)</PresentationFormat>
  <Paragraphs>202</Paragraphs>
  <Slides>20</Slides>
  <Notes>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20</vt:i4>
      </vt:variant>
    </vt:vector>
  </HeadingPairs>
  <TitlesOfParts>
    <vt:vector size="22" baseType="lpstr">
      <vt:lpstr>Office Theme</vt:lpstr>
      <vt:lpstr>Chart</vt:lpstr>
      <vt:lpstr>PowerPoint Presentation</vt:lpstr>
      <vt:lpstr>PowerPoint Presentation</vt:lpstr>
      <vt:lpstr>PowerPoint Presentation</vt:lpstr>
      <vt:lpstr>PowerPoint Presentation</vt:lpstr>
      <vt:lpstr>5 Perilous Waves For Small Institutions</vt:lpstr>
      <vt:lpstr>Enrollment Foundering</vt:lpstr>
      <vt:lpstr>PowerPoint Presentation</vt:lpstr>
      <vt:lpstr>PowerPoint Presentation</vt:lpstr>
      <vt:lpstr>Case Study Trinity:  Paradigm Shift  for Enrollment Growth</vt:lpstr>
      <vt:lpstr>PowerPoint Presentation</vt:lpstr>
      <vt:lpstr>PowerPoint Presentation</vt:lpstr>
      <vt:lpstr>PowerPoint Presentation</vt:lpstr>
      <vt:lpstr>How Does Trinity Do It? (Mission, Strategy, Programs)</vt:lpstr>
      <vt:lpstr>How Does Trinity Do It? (Finance and Operations)</vt:lpstr>
      <vt:lpstr>Perils: Drowning in Romance</vt:lpstr>
      <vt:lpstr>Perils: Dithering on Strategy</vt:lpstr>
      <vt:lpstr>Rip Currents on Reputation</vt:lpstr>
      <vt:lpstr>YACHT ENVY (Know the capacity and limits of your boat!)</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Higher Education Change Challenges: 5 Top Issues Driving Collegiate Reform</dc:title>
  <dc:creator>Pat McGuire</dc:creator>
  <cp:lastModifiedBy>Pat McGuire</cp:lastModifiedBy>
  <cp:revision>39</cp:revision>
  <cp:lastPrinted>2014-04-29T12:41:45Z</cp:lastPrinted>
  <dcterms:created xsi:type="dcterms:W3CDTF">2014-04-29T12:10:08Z</dcterms:created>
  <dcterms:modified xsi:type="dcterms:W3CDTF">2015-06-01T13:18:14Z</dcterms:modified>
</cp:coreProperties>
</file>