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56" r:id="rId2"/>
    <p:sldId id="257" r:id="rId3"/>
    <p:sldId id="259" r:id="rId4"/>
    <p:sldId id="260" r:id="rId5"/>
    <p:sldId id="263" r:id="rId6"/>
    <p:sldId id="264" r:id="rId7"/>
    <p:sldId id="265" r:id="rId8"/>
    <p:sldId id="266" r:id="rId9"/>
    <p:sldId id="272" r:id="rId10"/>
    <p:sldId id="268" r:id="rId11"/>
    <p:sldId id="269" r:id="rId12"/>
    <p:sldId id="278" r:id="rId13"/>
    <p:sldId id="279" r:id="rId14"/>
    <p:sldId id="271" r:id="rId15"/>
    <p:sldId id="270" r:id="rId16"/>
    <p:sldId id="273" r:id="rId17"/>
    <p:sldId id="274" r:id="rId18"/>
    <p:sldId id="275" r:id="rId19"/>
    <p:sldId id="276" r:id="rId20"/>
    <p:sldId id="277" r:id="rId21"/>
    <p:sldId id="281" r:id="rId22"/>
    <p:sldId id="28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sorterViewPr>
    <p:cViewPr>
      <p:scale>
        <a:sx n="100" d="100"/>
        <a:sy n="100" d="100"/>
      </p:scale>
      <p:origin x="0" y="13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Trinity</a:t>
            </a:r>
            <a:r>
              <a:rPr lang="en-US" baseline="0" dirty="0" smtClean="0"/>
              <a:t> Enrollment By Race 1979 to 2011</a:t>
            </a:r>
            <a:endParaRPr lang="en-US" dirty="0"/>
          </a:p>
        </c:rich>
      </c:tx>
      <c:layout/>
      <c:overlay val="0"/>
    </c:title>
    <c:autoTitleDeleted val="0"/>
    <c:plotArea>
      <c:layout/>
      <c:barChart>
        <c:barDir val="col"/>
        <c:grouping val="percentStacked"/>
        <c:varyColors val="0"/>
        <c:ser>
          <c:idx val="0"/>
          <c:order val="0"/>
          <c:tx>
            <c:strRef>
              <c:f>Sheet1!$A$2</c:f>
              <c:strCache>
                <c:ptCount val="1"/>
                <c:pt idx="0">
                  <c:v>White</c:v>
                </c:pt>
              </c:strCache>
            </c:strRef>
          </c:tx>
          <c:spPr>
            <a:solidFill>
              <a:srgbClr val="7030A0"/>
            </a:solidFill>
          </c:spPr>
          <c:invertIfNegative val="0"/>
          <c:dLbls>
            <c:txPr>
              <a:bodyPr/>
              <a:lstStyle/>
              <a:p>
                <a:pPr>
                  <a:defRPr>
                    <a:solidFill>
                      <a:schemeClr val="bg1"/>
                    </a:solidFill>
                  </a:defRPr>
                </a:pPr>
                <a:endParaRPr lang="en-US"/>
              </a:p>
            </c:txPr>
            <c:showLegendKey val="0"/>
            <c:showVal val="1"/>
            <c:showCatName val="0"/>
            <c:showSerName val="0"/>
            <c:showPercent val="0"/>
            <c:showBubbleSize val="0"/>
            <c:showLeaderLines val="0"/>
          </c:dLbls>
          <c:cat>
            <c:strRef>
              <c:f>Sheet1!$B$1:$E$1</c:f>
              <c:strCache>
                <c:ptCount val="4"/>
                <c:pt idx="0">
                  <c:v>1979</c:v>
                </c:pt>
                <c:pt idx="1">
                  <c:v>1995</c:v>
                </c:pt>
                <c:pt idx="2">
                  <c:v>2004</c:v>
                </c:pt>
                <c:pt idx="3">
                  <c:v>2011</c:v>
                </c:pt>
              </c:strCache>
            </c:strRef>
          </c:cat>
          <c:val>
            <c:numRef>
              <c:f>Sheet1!$B$2:$E$2</c:f>
              <c:numCache>
                <c:formatCode>0%</c:formatCode>
                <c:ptCount val="4"/>
                <c:pt idx="0">
                  <c:v>0.85</c:v>
                </c:pt>
                <c:pt idx="1">
                  <c:v>0.39</c:v>
                </c:pt>
                <c:pt idx="2">
                  <c:v>0.11</c:v>
                </c:pt>
                <c:pt idx="3">
                  <c:v>0.06</c:v>
                </c:pt>
              </c:numCache>
            </c:numRef>
          </c:val>
        </c:ser>
        <c:ser>
          <c:idx val="1"/>
          <c:order val="1"/>
          <c:tx>
            <c:strRef>
              <c:f>Sheet1!$A$3</c:f>
              <c:strCache>
                <c:ptCount val="1"/>
                <c:pt idx="0">
                  <c:v>Black</c:v>
                </c:pt>
              </c:strCache>
            </c:strRef>
          </c:tx>
          <c:spPr>
            <a:solidFill>
              <a:srgbClr val="FFFF00"/>
            </a:solidFill>
            <a:ln>
              <a:solidFill>
                <a:srgbClr val="FFFF00"/>
              </a:solidFill>
            </a:ln>
          </c:spPr>
          <c:invertIfNegative val="0"/>
          <c:dLbls>
            <c:showLegendKey val="0"/>
            <c:showVal val="1"/>
            <c:showCatName val="0"/>
            <c:showSerName val="0"/>
            <c:showPercent val="0"/>
            <c:showBubbleSize val="0"/>
            <c:showLeaderLines val="0"/>
          </c:dLbls>
          <c:cat>
            <c:strRef>
              <c:f>Sheet1!$B$1:$E$1</c:f>
              <c:strCache>
                <c:ptCount val="4"/>
                <c:pt idx="0">
                  <c:v>1979</c:v>
                </c:pt>
                <c:pt idx="1">
                  <c:v>1995</c:v>
                </c:pt>
                <c:pt idx="2">
                  <c:v>2004</c:v>
                </c:pt>
                <c:pt idx="3">
                  <c:v>2011</c:v>
                </c:pt>
              </c:strCache>
            </c:strRef>
          </c:cat>
          <c:val>
            <c:numRef>
              <c:f>Sheet1!$B$3:$E$3</c:f>
              <c:numCache>
                <c:formatCode>0%</c:formatCode>
                <c:ptCount val="4"/>
                <c:pt idx="0">
                  <c:v>0.1</c:v>
                </c:pt>
                <c:pt idx="1">
                  <c:v>0.51</c:v>
                </c:pt>
                <c:pt idx="2">
                  <c:v>0.63</c:v>
                </c:pt>
                <c:pt idx="3">
                  <c:v>0.69</c:v>
                </c:pt>
              </c:numCache>
            </c:numRef>
          </c:val>
        </c:ser>
        <c:ser>
          <c:idx val="2"/>
          <c:order val="2"/>
          <c:tx>
            <c:strRef>
              <c:f>Sheet1!$A$4</c:f>
              <c:strCache>
                <c:ptCount val="1"/>
                <c:pt idx="0">
                  <c:v>Hispanic</c:v>
                </c:pt>
              </c:strCache>
            </c:strRef>
          </c:tx>
          <c:spPr>
            <a:solidFill>
              <a:srgbClr val="FF99CC"/>
            </a:solidFill>
          </c:spPr>
          <c:invertIfNegative val="0"/>
          <c:dLbls>
            <c:showLegendKey val="0"/>
            <c:showVal val="1"/>
            <c:showCatName val="0"/>
            <c:showSerName val="0"/>
            <c:showPercent val="0"/>
            <c:showBubbleSize val="0"/>
            <c:showLeaderLines val="0"/>
          </c:dLbls>
          <c:cat>
            <c:strRef>
              <c:f>Sheet1!$B$1:$E$1</c:f>
              <c:strCache>
                <c:ptCount val="4"/>
                <c:pt idx="0">
                  <c:v>1979</c:v>
                </c:pt>
                <c:pt idx="1">
                  <c:v>1995</c:v>
                </c:pt>
                <c:pt idx="2">
                  <c:v>2004</c:v>
                </c:pt>
                <c:pt idx="3">
                  <c:v>2011</c:v>
                </c:pt>
              </c:strCache>
            </c:strRef>
          </c:cat>
          <c:val>
            <c:numRef>
              <c:f>Sheet1!$B$4:$E$4</c:f>
              <c:numCache>
                <c:formatCode>0%</c:formatCode>
                <c:ptCount val="4"/>
                <c:pt idx="0">
                  <c:v>0.05</c:v>
                </c:pt>
                <c:pt idx="1">
                  <c:v>0.05</c:v>
                </c:pt>
                <c:pt idx="2">
                  <c:v>7.0000000000000007E-2</c:v>
                </c:pt>
                <c:pt idx="3">
                  <c:v>0.1</c:v>
                </c:pt>
              </c:numCache>
            </c:numRef>
          </c:val>
        </c:ser>
        <c:ser>
          <c:idx val="3"/>
          <c:order val="3"/>
          <c:tx>
            <c:strRef>
              <c:f>Sheet1!$A$5</c:f>
              <c:strCache>
                <c:ptCount val="1"/>
                <c:pt idx="0">
                  <c:v>Other</c:v>
                </c:pt>
              </c:strCache>
            </c:strRef>
          </c:tx>
          <c:spPr>
            <a:solidFill>
              <a:srgbClr val="00B0F0"/>
            </a:solidFill>
          </c:spPr>
          <c:invertIfNegative val="0"/>
          <c:dLbls>
            <c:showLegendKey val="0"/>
            <c:showVal val="1"/>
            <c:showCatName val="0"/>
            <c:showSerName val="0"/>
            <c:showPercent val="0"/>
            <c:showBubbleSize val="0"/>
            <c:showLeaderLines val="0"/>
          </c:dLbls>
          <c:cat>
            <c:strRef>
              <c:f>Sheet1!$B$1:$E$1</c:f>
              <c:strCache>
                <c:ptCount val="4"/>
                <c:pt idx="0">
                  <c:v>1979</c:v>
                </c:pt>
                <c:pt idx="1">
                  <c:v>1995</c:v>
                </c:pt>
                <c:pt idx="2">
                  <c:v>2004</c:v>
                </c:pt>
                <c:pt idx="3">
                  <c:v>2011</c:v>
                </c:pt>
              </c:strCache>
            </c:strRef>
          </c:cat>
          <c:val>
            <c:numRef>
              <c:f>Sheet1!$B$5:$E$5</c:f>
              <c:numCache>
                <c:formatCode>0%</c:formatCode>
                <c:ptCount val="4"/>
                <c:pt idx="0">
                  <c:v>0.05</c:v>
                </c:pt>
                <c:pt idx="1">
                  <c:v>0.05</c:v>
                </c:pt>
                <c:pt idx="2">
                  <c:v>0.19</c:v>
                </c:pt>
                <c:pt idx="3">
                  <c:v>0.15</c:v>
                </c:pt>
              </c:numCache>
            </c:numRef>
          </c:val>
        </c:ser>
        <c:dLbls>
          <c:showLegendKey val="0"/>
          <c:showVal val="0"/>
          <c:showCatName val="0"/>
          <c:showSerName val="0"/>
          <c:showPercent val="0"/>
          <c:showBubbleSize val="0"/>
        </c:dLbls>
        <c:gapWidth val="150"/>
        <c:overlap val="100"/>
        <c:axId val="105565568"/>
        <c:axId val="108270720"/>
      </c:barChart>
      <c:catAx>
        <c:axId val="105565568"/>
        <c:scaling>
          <c:orientation val="minMax"/>
        </c:scaling>
        <c:delete val="0"/>
        <c:axPos val="b"/>
        <c:majorTickMark val="out"/>
        <c:minorTickMark val="none"/>
        <c:tickLblPos val="nextTo"/>
        <c:crossAx val="108270720"/>
        <c:crosses val="autoZero"/>
        <c:auto val="1"/>
        <c:lblAlgn val="ctr"/>
        <c:lblOffset val="100"/>
        <c:noMultiLvlLbl val="0"/>
      </c:catAx>
      <c:valAx>
        <c:axId val="108270720"/>
        <c:scaling>
          <c:orientation val="minMax"/>
        </c:scaling>
        <c:delete val="0"/>
        <c:axPos val="l"/>
        <c:majorGridlines/>
        <c:numFmt formatCode="0%" sourceLinked="1"/>
        <c:majorTickMark val="out"/>
        <c:minorTickMark val="none"/>
        <c:tickLblPos val="nextTo"/>
        <c:crossAx val="105565568"/>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Trinity (Yellow) v. National Cohort Comparison (Purple)</a:t>
            </a:r>
          </a:p>
          <a:p>
            <a:pPr>
              <a:defRPr/>
            </a:pPr>
            <a:r>
              <a:rPr lang="en-US" sz="1600" dirty="0" smtClean="0"/>
              <a:t>Median Family Income Estimates First Year Students (CIRP Data)</a:t>
            </a:r>
            <a:endParaRPr lang="en-US" sz="1600" dirty="0"/>
          </a:p>
        </c:rich>
      </c:tx>
      <c:layout/>
      <c:overlay val="0"/>
    </c:title>
    <c:autoTitleDeleted val="0"/>
    <c:plotArea>
      <c:layout/>
      <c:barChart>
        <c:barDir val="col"/>
        <c:grouping val="clustered"/>
        <c:varyColors val="0"/>
        <c:ser>
          <c:idx val="0"/>
          <c:order val="0"/>
          <c:spPr>
            <a:solidFill>
              <a:srgbClr val="FFFF00"/>
            </a:solidFill>
          </c:spPr>
          <c:invertIfNegative val="0"/>
          <c:dLbls>
            <c:dLbl>
              <c:idx val="0"/>
              <c:layout/>
              <c:showLegendKey val="0"/>
              <c:showVal val="1"/>
              <c:showCatName val="0"/>
              <c:showSerName val="0"/>
              <c:showPercent val="0"/>
              <c:showBubbleSize val="0"/>
            </c:dLbl>
            <c:dLbl>
              <c:idx val="1"/>
              <c:layout/>
              <c:showLegendKey val="0"/>
              <c:showVal val="1"/>
              <c:showCatName val="0"/>
              <c:showSerName val="0"/>
              <c:showPercent val="0"/>
              <c:showBubbleSize val="0"/>
            </c:dLbl>
            <c:dLbl>
              <c:idx val="2"/>
              <c:layout/>
              <c:showLegendKey val="0"/>
              <c:showVal val="1"/>
              <c:showCatName val="0"/>
              <c:showSerName val="0"/>
              <c:showPercent val="0"/>
              <c:showBubbleSize val="0"/>
            </c:dLbl>
            <c:txPr>
              <a:bodyPr/>
              <a:lstStyle/>
              <a:p>
                <a:pPr>
                  <a:defRPr sz="1200"/>
                </a:pPr>
                <a:endParaRPr lang="en-US"/>
              </a:p>
            </c:txPr>
            <c:showLegendKey val="0"/>
            <c:showVal val="0"/>
            <c:showCatName val="0"/>
            <c:showSerName val="0"/>
            <c:showPercent val="0"/>
            <c:showBubbleSize val="0"/>
          </c:dLbls>
          <c:cat>
            <c:strRef>
              <c:f>Sheet1!$A$1:$C$1</c:f>
              <c:strCache>
                <c:ptCount val="3"/>
                <c:pt idx="0">
                  <c:v>1995</c:v>
                </c:pt>
                <c:pt idx="1">
                  <c:v>2008</c:v>
                </c:pt>
                <c:pt idx="2">
                  <c:v>2012</c:v>
                </c:pt>
              </c:strCache>
            </c:strRef>
          </c:cat>
          <c:val>
            <c:numRef>
              <c:f>Sheet1!$A$2:$C$2</c:f>
              <c:numCache>
                <c:formatCode>"$"#,##0_);[Red]\("$"#,##0\)</c:formatCode>
                <c:ptCount val="3"/>
                <c:pt idx="0">
                  <c:v>50000</c:v>
                </c:pt>
                <c:pt idx="1">
                  <c:v>30000</c:v>
                </c:pt>
                <c:pt idx="2">
                  <c:v>25000</c:v>
                </c:pt>
              </c:numCache>
            </c:numRef>
          </c:val>
        </c:ser>
        <c:ser>
          <c:idx val="1"/>
          <c:order val="1"/>
          <c:spPr>
            <a:solidFill>
              <a:schemeClr val="accent4">
                <a:lumMod val="75000"/>
              </a:schemeClr>
            </a:solidFill>
          </c:spPr>
          <c:invertIfNegative val="0"/>
          <c:dLbls>
            <c:txPr>
              <a:bodyPr/>
              <a:lstStyle/>
              <a:p>
                <a:pPr>
                  <a:defRPr sz="1200"/>
                </a:pPr>
                <a:endParaRPr lang="en-US"/>
              </a:p>
            </c:txPr>
            <c:showLegendKey val="0"/>
            <c:showVal val="1"/>
            <c:showCatName val="0"/>
            <c:showSerName val="0"/>
            <c:showPercent val="0"/>
            <c:showBubbleSize val="0"/>
            <c:showLeaderLines val="0"/>
          </c:dLbls>
          <c:cat>
            <c:strRef>
              <c:f>Sheet1!$A$1:$C$1</c:f>
              <c:strCache>
                <c:ptCount val="3"/>
                <c:pt idx="0">
                  <c:v>1995</c:v>
                </c:pt>
                <c:pt idx="1">
                  <c:v>2008</c:v>
                </c:pt>
                <c:pt idx="2">
                  <c:v>2012</c:v>
                </c:pt>
              </c:strCache>
            </c:strRef>
          </c:cat>
          <c:val>
            <c:numRef>
              <c:f>Sheet1!$A$3:$C$3</c:f>
              <c:numCache>
                <c:formatCode>"$"#,##0_);[Red]\("$"#,##0\)</c:formatCode>
                <c:ptCount val="3"/>
                <c:pt idx="0">
                  <c:v>50000</c:v>
                </c:pt>
                <c:pt idx="1">
                  <c:v>75000</c:v>
                </c:pt>
                <c:pt idx="2">
                  <c:v>75000</c:v>
                </c:pt>
              </c:numCache>
            </c:numRef>
          </c:val>
        </c:ser>
        <c:dLbls>
          <c:showLegendKey val="0"/>
          <c:showVal val="0"/>
          <c:showCatName val="0"/>
          <c:showSerName val="0"/>
          <c:showPercent val="0"/>
          <c:showBubbleSize val="0"/>
        </c:dLbls>
        <c:gapWidth val="150"/>
        <c:axId val="110737664"/>
        <c:axId val="110744704"/>
      </c:barChart>
      <c:catAx>
        <c:axId val="110737664"/>
        <c:scaling>
          <c:orientation val="minMax"/>
        </c:scaling>
        <c:delete val="0"/>
        <c:axPos val="b"/>
        <c:numFmt formatCode="General" sourceLinked="1"/>
        <c:majorTickMark val="out"/>
        <c:minorTickMark val="none"/>
        <c:tickLblPos val="nextTo"/>
        <c:crossAx val="110744704"/>
        <c:crosses val="autoZero"/>
        <c:auto val="1"/>
        <c:lblAlgn val="ctr"/>
        <c:lblOffset val="100"/>
        <c:noMultiLvlLbl val="0"/>
      </c:catAx>
      <c:valAx>
        <c:axId val="110744704"/>
        <c:scaling>
          <c:orientation val="minMax"/>
        </c:scaling>
        <c:delete val="0"/>
        <c:axPos val="l"/>
        <c:majorGridlines/>
        <c:numFmt formatCode="&quot;$&quot;#,##0_);[Red]\(&quot;$&quot;#,##0\)" sourceLinked="1"/>
        <c:majorTickMark val="out"/>
        <c:minorTickMark val="none"/>
        <c:tickLblPos val="nextTo"/>
        <c:crossAx val="11073766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8A416D-C530-444A-99F9-5A8B1B5FF211}" type="datetimeFigureOut">
              <a:rPr lang="en-US" smtClean="0"/>
              <a:t>2/26/2013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41285E-CE67-46A9-9C7D-052933D8EE80}" type="slidenum">
              <a:rPr lang="en-US" smtClean="0"/>
              <a:t>‹#›</a:t>
            </a:fld>
            <a:endParaRPr lang="en-US"/>
          </a:p>
        </p:txBody>
      </p:sp>
    </p:spTree>
    <p:extLst>
      <p:ext uri="{BB962C8B-B14F-4D97-AF65-F5344CB8AC3E}">
        <p14:creationId xmlns:p14="http://schemas.microsoft.com/office/powerpoint/2010/main" val="193843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E6C4F731-113B-4B91-AC5B-61DE8173DD99}" type="slidenum">
              <a:rPr lang="en-US"/>
              <a:pPr eaLnBrk="1" hangingPunct="1"/>
              <a:t>3</a:t>
            </a:fld>
            <a:endParaRPr lang="en-US"/>
          </a:p>
        </p:txBody>
      </p:sp>
      <p:sp>
        <p:nvSpPr>
          <p:cNvPr id="32771" name="Rectangle 2"/>
          <p:cNvSpPr>
            <a:spLocks noGrp="1" noRot="1" noChangeAspect="1" noChangeArrowheads="1" noTextEdit="1"/>
          </p:cNvSpPr>
          <p:nvPr>
            <p:ph type="sldImg"/>
          </p:nvPr>
        </p:nvSpPr>
        <p:spPr>
          <a:xfrm>
            <a:off x="1149350" y="685800"/>
            <a:ext cx="4572000" cy="3429000"/>
          </a:xfrm>
          <a:ln/>
        </p:spPr>
      </p:sp>
      <p:sp>
        <p:nvSpPr>
          <p:cNvPr id="3277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711057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E6C4F731-113B-4B91-AC5B-61DE8173DD99}" type="slidenum">
              <a:rPr lang="en-US"/>
              <a:pPr eaLnBrk="1" hangingPunct="1"/>
              <a:t>4</a:t>
            </a:fld>
            <a:endParaRPr lang="en-US"/>
          </a:p>
        </p:txBody>
      </p:sp>
      <p:sp>
        <p:nvSpPr>
          <p:cNvPr id="32771" name="Rectangle 2"/>
          <p:cNvSpPr>
            <a:spLocks noGrp="1" noRot="1" noChangeAspect="1" noChangeArrowheads="1" noTextEdit="1"/>
          </p:cNvSpPr>
          <p:nvPr>
            <p:ph type="sldImg"/>
          </p:nvPr>
        </p:nvSpPr>
        <p:spPr>
          <a:xfrm>
            <a:off x="1149350" y="685800"/>
            <a:ext cx="4572000" cy="3429000"/>
          </a:xfrm>
          <a:ln/>
        </p:spPr>
      </p:sp>
      <p:sp>
        <p:nvSpPr>
          <p:cNvPr id="3277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711057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E6C4F731-113B-4B91-AC5B-61DE8173DD99}" type="slidenum">
              <a:rPr lang="en-US"/>
              <a:pPr eaLnBrk="1" hangingPunct="1"/>
              <a:t>5</a:t>
            </a:fld>
            <a:endParaRPr lang="en-US"/>
          </a:p>
        </p:txBody>
      </p:sp>
      <p:sp>
        <p:nvSpPr>
          <p:cNvPr id="32771" name="Rectangle 2"/>
          <p:cNvSpPr>
            <a:spLocks noGrp="1" noRot="1" noChangeAspect="1" noChangeArrowheads="1" noTextEdit="1"/>
          </p:cNvSpPr>
          <p:nvPr>
            <p:ph type="sldImg"/>
          </p:nvPr>
        </p:nvSpPr>
        <p:spPr>
          <a:xfrm>
            <a:off x="1149350" y="685800"/>
            <a:ext cx="4572000" cy="3429000"/>
          </a:xfrm>
          <a:ln/>
        </p:spPr>
      </p:sp>
      <p:sp>
        <p:nvSpPr>
          <p:cNvPr id="3277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711057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E6C4F731-113B-4B91-AC5B-61DE8173DD99}" type="slidenum">
              <a:rPr lang="en-US"/>
              <a:pPr eaLnBrk="1" hangingPunct="1"/>
              <a:t>6</a:t>
            </a:fld>
            <a:endParaRPr lang="en-US"/>
          </a:p>
        </p:txBody>
      </p:sp>
      <p:sp>
        <p:nvSpPr>
          <p:cNvPr id="32771" name="Rectangle 2"/>
          <p:cNvSpPr>
            <a:spLocks noGrp="1" noRot="1" noChangeAspect="1" noChangeArrowheads="1" noTextEdit="1"/>
          </p:cNvSpPr>
          <p:nvPr>
            <p:ph type="sldImg"/>
          </p:nvPr>
        </p:nvSpPr>
        <p:spPr>
          <a:xfrm>
            <a:off x="1149350" y="685800"/>
            <a:ext cx="4572000" cy="3429000"/>
          </a:xfrm>
          <a:ln/>
        </p:spPr>
      </p:sp>
      <p:sp>
        <p:nvSpPr>
          <p:cNvPr id="3277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711057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E6C4F731-113B-4B91-AC5B-61DE8173DD99}" type="slidenum">
              <a:rPr lang="en-US"/>
              <a:pPr eaLnBrk="1" hangingPunct="1"/>
              <a:t>7</a:t>
            </a:fld>
            <a:endParaRPr lang="en-US"/>
          </a:p>
        </p:txBody>
      </p:sp>
      <p:sp>
        <p:nvSpPr>
          <p:cNvPr id="32771" name="Rectangle 2"/>
          <p:cNvSpPr>
            <a:spLocks noGrp="1" noRot="1" noChangeAspect="1" noChangeArrowheads="1" noTextEdit="1"/>
          </p:cNvSpPr>
          <p:nvPr>
            <p:ph type="sldImg"/>
          </p:nvPr>
        </p:nvSpPr>
        <p:spPr>
          <a:xfrm>
            <a:off x="1149350" y="685800"/>
            <a:ext cx="4572000" cy="3429000"/>
          </a:xfrm>
          <a:ln/>
        </p:spPr>
      </p:sp>
      <p:sp>
        <p:nvSpPr>
          <p:cNvPr id="3277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711057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eaLnBrk="1" hangingPunct="1"/>
            <a:fld id="{E6C4F731-113B-4B91-AC5B-61DE8173DD99}" type="slidenum">
              <a:rPr lang="en-US"/>
              <a:pPr eaLnBrk="1" hangingPunct="1"/>
              <a:t>8</a:t>
            </a:fld>
            <a:endParaRPr lang="en-US"/>
          </a:p>
        </p:txBody>
      </p:sp>
      <p:sp>
        <p:nvSpPr>
          <p:cNvPr id="32771" name="Rectangle 2"/>
          <p:cNvSpPr>
            <a:spLocks noGrp="1" noRot="1" noChangeAspect="1" noChangeArrowheads="1" noTextEdit="1"/>
          </p:cNvSpPr>
          <p:nvPr>
            <p:ph type="sldImg"/>
          </p:nvPr>
        </p:nvSpPr>
        <p:spPr>
          <a:xfrm>
            <a:off x="1149350" y="685800"/>
            <a:ext cx="4572000" cy="3429000"/>
          </a:xfrm>
          <a:ln/>
        </p:spPr>
      </p:sp>
      <p:sp>
        <p:nvSpPr>
          <p:cNvPr id="32772"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711057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1C95CC-3407-4CEC-A225-32BA6C86B322}" type="slidenum">
              <a:rPr lang="en-US"/>
              <a:pPr/>
              <a:t>14</a:t>
            </a:fld>
            <a:endParaRPr lang="en-US"/>
          </a:p>
        </p:txBody>
      </p:sp>
      <p:sp>
        <p:nvSpPr>
          <p:cNvPr id="10242" name="Rectangle 2"/>
          <p:cNvSpPr>
            <a:spLocks noGrp="1" noRot="1" noChangeAspect="1" noChangeArrowheads="1" noTextEdit="1"/>
          </p:cNvSpPr>
          <p:nvPr>
            <p:ph type="sldImg"/>
          </p:nvPr>
        </p:nvSpPr>
        <p:spPr>
          <a:xfrm>
            <a:off x="1146175" y="685800"/>
            <a:ext cx="4570413" cy="3427413"/>
          </a:xfrm>
          <a:ln/>
        </p:spPr>
      </p:sp>
      <p:sp>
        <p:nvSpPr>
          <p:cNvPr id="102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91663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DECEFD4-B586-4847-ABEA-446842AE4A61}" type="slidenum">
              <a:rPr lang="en-US"/>
              <a:pPr eaLnBrk="1" hangingPunct="1"/>
              <a:t>15</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xfrm>
            <a:off x="685800" y="4343673"/>
            <a:ext cx="5486400" cy="4114566"/>
          </a:xfrm>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8B850E-28A6-478B-90C8-27D8DC55A3DC}" type="datetime1">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203157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F7167F-D7D9-428A-9198-2E6FDE43913B}" type="datetime1">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610041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2C85C-8C5A-4310-8BFA-EAF4E4751726}" type="datetime1">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115080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37C664-C55F-4891-B907-E5594E3CC81E}" type="datetime1">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984051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2F1897-3CB8-4988-8DD9-C1D7F1CDB344}" type="datetime1">
              <a:rPr lang="en-US" smtClean="0"/>
              <a:t>2/26/2013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3395272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99C3BF-B804-4837-8D89-FB814FD09607}" type="datetime1">
              <a:rPr lang="en-US" smtClean="0"/>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2719245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34B96-BA4C-4F16-BF48-1E4135F818E3}" type="datetime1">
              <a:rPr lang="en-US" smtClean="0"/>
              <a:t>2/26/2013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190517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608359-B9F4-44D6-A345-B8B2F8ACC826}" type="datetime1">
              <a:rPr lang="en-US" smtClean="0"/>
              <a:t>2/26/2013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3358351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C3E4C1-FAB0-4669-9A25-EE3CDA92449A}" type="datetime1">
              <a:rPr lang="en-US" smtClean="0"/>
              <a:t>2/26/2013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1712263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DF57DE-9BD1-4484-ACC7-44F692261D0C}" type="datetime1">
              <a:rPr lang="en-US" smtClean="0"/>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3766514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140312-5A93-4D4E-AACB-D078ADAE1191}" type="datetime1">
              <a:rPr lang="en-US" smtClean="0"/>
              <a:t>2/26/2013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B91FA8-6B8F-4BE3-9C9B-677BDE6A4A7A}" type="slidenum">
              <a:rPr lang="en-US" smtClean="0"/>
              <a:t>‹#›</a:t>
            </a:fld>
            <a:endParaRPr lang="en-US"/>
          </a:p>
        </p:txBody>
      </p:sp>
    </p:spTree>
    <p:extLst>
      <p:ext uri="{BB962C8B-B14F-4D97-AF65-F5344CB8AC3E}">
        <p14:creationId xmlns:p14="http://schemas.microsoft.com/office/powerpoint/2010/main" val="1606681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B2761-CC54-44F3-B000-27D9138921D2}" type="datetime1">
              <a:rPr lang="en-US" smtClean="0"/>
              <a:t>2/26/2013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B91FA8-6B8F-4BE3-9C9B-677BDE6A4A7A}" type="slidenum">
              <a:rPr lang="en-US" smtClean="0"/>
              <a:t>‹#›</a:t>
            </a:fld>
            <a:endParaRPr lang="en-US"/>
          </a:p>
        </p:txBody>
      </p:sp>
    </p:spTree>
    <p:extLst>
      <p:ext uri="{BB962C8B-B14F-4D97-AF65-F5344CB8AC3E}">
        <p14:creationId xmlns:p14="http://schemas.microsoft.com/office/powerpoint/2010/main" val="221687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7.emf"/><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en-US"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r>
            <a:br>
              <a:rPr lang="en-US"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en-US"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Sustaining </a:t>
            </a:r>
            <a:r>
              <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rPr>
              <a:t>Soul While Shifting Paradigm:  </a:t>
            </a:r>
            <a:br>
              <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rPr>
            </a:br>
            <a:r>
              <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rPr>
              <a:t>Trinity’s Journey Through Transformation</a:t>
            </a:r>
            <a:br>
              <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rPr>
            </a:br>
            <a:endPar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Subtitle 2"/>
          <p:cNvSpPr>
            <a:spLocks noGrp="1"/>
          </p:cNvSpPr>
          <p:nvPr>
            <p:ph type="subTitle" idx="1"/>
          </p:nvPr>
        </p:nvSpPr>
        <p:spPr>
          <a:xfrm>
            <a:off x="1219200" y="4114800"/>
            <a:ext cx="6553200" cy="2362200"/>
          </a:xfrm>
        </p:spPr>
        <p:txBody>
          <a:bodyPr>
            <a:normAutofit fontScale="40000" lnSpcReduction="20000"/>
          </a:bodyPr>
          <a:lstStyle/>
          <a:p>
            <a:r>
              <a:rPr lang="en-US" sz="6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Remarks to the USA Funds Symposium</a:t>
            </a:r>
          </a:p>
          <a:p>
            <a:r>
              <a:rPr lang="en-US" sz="6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February 21, 2013</a:t>
            </a:r>
          </a:p>
          <a:p>
            <a:endParaRPr lang="en-US" sz="6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endParaRPr>
          </a:p>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endParaRPr>
          </a:p>
          <a:p>
            <a:r>
              <a:rPr lang="en-US" sz="45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President Patricia McGuire</a:t>
            </a:r>
          </a:p>
          <a:p>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Trinity Washington University</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Washington, DC</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endParaRP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000" y="685800"/>
            <a:ext cx="4064000" cy="1054100"/>
          </a:xfrm>
          <a:prstGeom prst="rect">
            <a:avLst/>
          </a:prstGeom>
        </p:spPr>
      </p:pic>
    </p:spTree>
    <p:extLst>
      <p:ext uri="{BB962C8B-B14F-4D97-AF65-F5344CB8AC3E}">
        <p14:creationId xmlns:p14="http://schemas.microsoft.com/office/powerpoint/2010/main" val="37506529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2778601893"/>
              </p:ext>
            </p:extLst>
          </p:nvPr>
        </p:nvGraphicFramePr>
        <p:xfrm>
          <a:off x="304800" y="152400"/>
          <a:ext cx="8686800" cy="6477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8FB91FA8-6B8F-4BE3-9C9B-677BDE6A4A7A}" type="slidenum">
              <a:rPr lang="en-US" smtClean="0"/>
              <a:t>10</a:t>
            </a:fld>
            <a:endParaRPr lang="en-US"/>
          </a:p>
        </p:txBody>
      </p:sp>
    </p:spTree>
    <p:extLst>
      <p:ext uri="{BB962C8B-B14F-4D97-AF65-F5344CB8AC3E}">
        <p14:creationId xmlns:p14="http://schemas.microsoft.com/office/powerpoint/2010/main" val="2529408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graphicEl>
                                              <a:chart seriesIdx="-3" categoryIdx="-3" bldStep="gridLegend"/>
                                            </p:graphicEl>
                                          </p:spTgt>
                                        </p:tgtEl>
                                        <p:attrNameLst>
                                          <p:attrName>style.visibility</p:attrName>
                                        </p:attrNameLst>
                                      </p:cBhvr>
                                      <p:to>
                                        <p:strVal val="visible"/>
                                      </p:to>
                                    </p:set>
                                    <p:animEffect transition="in" filter="wipe(down)">
                                      <p:cBhvr>
                                        <p:cTn id="7" dur="500"/>
                                        <p:tgtEl>
                                          <p:spTgt spid="2">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graphicEl>
                                              <a:chart seriesIdx="0" categoryIdx="0" bldStep="ptInSeries"/>
                                            </p:graphicEl>
                                          </p:spTgt>
                                        </p:tgtEl>
                                        <p:attrNameLst>
                                          <p:attrName>style.visibility</p:attrName>
                                        </p:attrNameLst>
                                      </p:cBhvr>
                                      <p:to>
                                        <p:strVal val="visible"/>
                                      </p:to>
                                    </p:set>
                                    <p:animEffect transition="in" filter="wipe(down)">
                                      <p:cBhvr>
                                        <p:cTn id="12" dur="500"/>
                                        <p:tgtEl>
                                          <p:spTgt spid="2">
                                            <p:graphicEl>
                                              <a:chart seriesIdx="0" categoryIdx="0" bldStep="ptIn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graphicEl>
                                              <a:chart seriesIdx="0" categoryIdx="1" bldStep="ptInSeries"/>
                                            </p:graphicEl>
                                          </p:spTgt>
                                        </p:tgtEl>
                                        <p:attrNameLst>
                                          <p:attrName>style.visibility</p:attrName>
                                        </p:attrNameLst>
                                      </p:cBhvr>
                                      <p:to>
                                        <p:strVal val="visible"/>
                                      </p:to>
                                    </p:set>
                                    <p:animEffect transition="in" filter="wipe(down)">
                                      <p:cBhvr>
                                        <p:cTn id="17" dur="500"/>
                                        <p:tgtEl>
                                          <p:spTgt spid="2">
                                            <p:graphicEl>
                                              <a:chart seriesIdx="0" categoryIdx="1" bldStep="ptIn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graphicEl>
                                              <a:chart seriesIdx="0" categoryIdx="2" bldStep="ptInSeries"/>
                                            </p:graphicEl>
                                          </p:spTgt>
                                        </p:tgtEl>
                                        <p:attrNameLst>
                                          <p:attrName>style.visibility</p:attrName>
                                        </p:attrNameLst>
                                      </p:cBhvr>
                                      <p:to>
                                        <p:strVal val="visible"/>
                                      </p:to>
                                    </p:set>
                                    <p:animEffect transition="in" filter="wipe(down)">
                                      <p:cBhvr>
                                        <p:cTn id="22" dur="500"/>
                                        <p:tgtEl>
                                          <p:spTgt spid="2">
                                            <p:graphicEl>
                                              <a:chart seriesIdx="0" categoryIdx="2" bldStep="ptIn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graphicEl>
                                              <a:chart seriesIdx="0" categoryIdx="3" bldStep="ptInSeries"/>
                                            </p:graphicEl>
                                          </p:spTgt>
                                        </p:tgtEl>
                                        <p:attrNameLst>
                                          <p:attrName>style.visibility</p:attrName>
                                        </p:attrNameLst>
                                      </p:cBhvr>
                                      <p:to>
                                        <p:strVal val="visible"/>
                                      </p:to>
                                    </p:set>
                                    <p:animEffect transition="in" filter="wipe(down)">
                                      <p:cBhvr>
                                        <p:cTn id="27" dur="500"/>
                                        <p:tgtEl>
                                          <p:spTgt spid="2">
                                            <p:graphicEl>
                                              <a:chart seriesIdx="0" categoryIdx="3" bldStep="ptIn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graphicEl>
                                              <a:chart seriesIdx="1" categoryIdx="0" bldStep="ptInSeries"/>
                                            </p:graphicEl>
                                          </p:spTgt>
                                        </p:tgtEl>
                                        <p:attrNameLst>
                                          <p:attrName>style.visibility</p:attrName>
                                        </p:attrNameLst>
                                      </p:cBhvr>
                                      <p:to>
                                        <p:strVal val="visible"/>
                                      </p:to>
                                    </p:set>
                                    <p:animEffect transition="in" filter="wipe(down)">
                                      <p:cBhvr>
                                        <p:cTn id="32" dur="500"/>
                                        <p:tgtEl>
                                          <p:spTgt spid="2">
                                            <p:graphicEl>
                                              <a:chart seriesIdx="1" categoryIdx="0" bldStep="ptIn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graphicEl>
                                              <a:chart seriesIdx="1" categoryIdx="1" bldStep="ptInSeries"/>
                                            </p:graphicEl>
                                          </p:spTgt>
                                        </p:tgtEl>
                                        <p:attrNameLst>
                                          <p:attrName>style.visibility</p:attrName>
                                        </p:attrNameLst>
                                      </p:cBhvr>
                                      <p:to>
                                        <p:strVal val="visible"/>
                                      </p:to>
                                    </p:set>
                                    <p:animEffect transition="in" filter="wipe(down)">
                                      <p:cBhvr>
                                        <p:cTn id="37" dur="500"/>
                                        <p:tgtEl>
                                          <p:spTgt spid="2">
                                            <p:graphicEl>
                                              <a:chart seriesIdx="1" categoryIdx="1" bldStep="ptInSeries"/>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
                                            <p:graphicEl>
                                              <a:chart seriesIdx="1" categoryIdx="2" bldStep="ptInSeries"/>
                                            </p:graphicEl>
                                          </p:spTgt>
                                        </p:tgtEl>
                                        <p:attrNameLst>
                                          <p:attrName>style.visibility</p:attrName>
                                        </p:attrNameLst>
                                      </p:cBhvr>
                                      <p:to>
                                        <p:strVal val="visible"/>
                                      </p:to>
                                    </p:set>
                                    <p:animEffect transition="in" filter="wipe(down)">
                                      <p:cBhvr>
                                        <p:cTn id="42" dur="500"/>
                                        <p:tgtEl>
                                          <p:spTgt spid="2">
                                            <p:graphicEl>
                                              <a:chart seriesIdx="1" categoryIdx="2" bldStep="ptInSeries"/>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
                                            <p:graphicEl>
                                              <a:chart seriesIdx="1" categoryIdx="3" bldStep="ptInSeries"/>
                                            </p:graphicEl>
                                          </p:spTgt>
                                        </p:tgtEl>
                                        <p:attrNameLst>
                                          <p:attrName>style.visibility</p:attrName>
                                        </p:attrNameLst>
                                      </p:cBhvr>
                                      <p:to>
                                        <p:strVal val="visible"/>
                                      </p:to>
                                    </p:set>
                                    <p:animEffect transition="in" filter="wipe(down)">
                                      <p:cBhvr>
                                        <p:cTn id="47" dur="500"/>
                                        <p:tgtEl>
                                          <p:spTgt spid="2">
                                            <p:graphicEl>
                                              <a:chart seriesIdx="1" categoryIdx="3" bldStep="ptInSeries"/>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
                                            <p:graphicEl>
                                              <a:chart seriesIdx="2" categoryIdx="0" bldStep="ptInSeries"/>
                                            </p:graphicEl>
                                          </p:spTgt>
                                        </p:tgtEl>
                                        <p:attrNameLst>
                                          <p:attrName>style.visibility</p:attrName>
                                        </p:attrNameLst>
                                      </p:cBhvr>
                                      <p:to>
                                        <p:strVal val="visible"/>
                                      </p:to>
                                    </p:set>
                                    <p:animEffect transition="in" filter="wipe(down)">
                                      <p:cBhvr>
                                        <p:cTn id="52" dur="500"/>
                                        <p:tgtEl>
                                          <p:spTgt spid="2">
                                            <p:graphicEl>
                                              <a:chart seriesIdx="2" categoryIdx="0" bldStep="ptInSeries"/>
                                            </p:graphic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
                                            <p:graphicEl>
                                              <a:chart seriesIdx="2" categoryIdx="1" bldStep="ptInSeries"/>
                                            </p:graphicEl>
                                          </p:spTgt>
                                        </p:tgtEl>
                                        <p:attrNameLst>
                                          <p:attrName>style.visibility</p:attrName>
                                        </p:attrNameLst>
                                      </p:cBhvr>
                                      <p:to>
                                        <p:strVal val="visible"/>
                                      </p:to>
                                    </p:set>
                                    <p:animEffect transition="in" filter="wipe(down)">
                                      <p:cBhvr>
                                        <p:cTn id="57" dur="500"/>
                                        <p:tgtEl>
                                          <p:spTgt spid="2">
                                            <p:graphicEl>
                                              <a:chart seriesIdx="2" categoryIdx="1" bldStep="ptInSeries"/>
                                            </p:graphic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
                                            <p:graphicEl>
                                              <a:chart seriesIdx="2" categoryIdx="2" bldStep="ptInSeries"/>
                                            </p:graphicEl>
                                          </p:spTgt>
                                        </p:tgtEl>
                                        <p:attrNameLst>
                                          <p:attrName>style.visibility</p:attrName>
                                        </p:attrNameLst>
                                      </p:cBhvr>
                                      <p:to>
                                        <p:strVal val="visible"/>
                                      </p:to>
                                    </p:set>
                                    <p:animEffect transition="in" filter="wipe(down)">
                                      <p:cBhvr>
                                        <p:cTn id="62" dur="500"/>
                                        <p:tgtEl>
                                          <p:spTgt spid="2">
                                            <p:graphicEl>
                                              <a:chart seriesIdx="2" categoryIdx="2" bldStep="ptInSeries"/>
                                            </p:graphic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2">
                                            <p:graphicEl>
                                              <a:chart seriesIdx="2" categoryIdx="3" bldStep="ptInSeries"/>
                                            </p:graphicEl>
                                          </p:spTgt>
                                        </p:tgtEl>
                                        <p:attrNameLst>
                                          <p:attrName>style.visibility</p:attrName>
                                        </p:attrNameLst>
                                      </p:cBhvr>
                                      <p:to>
                                        <p:strVal val="visible"/>
                                      </p:to>
                                    </p:set>
                                    <p:animEffect transition="in" filter="wipe(down)">
                                      <p:cBhvr>
                                        <p:cTn id="67" dur="500"/>
                                        <p:tgtEl>
                                          <p:spTgt spid="2">
                                            <p:graphicEl>
                                              <a:chart seriesIdx="2" categoryIdx="3" bldStep="ptInSeries"/>
                                            </p:graphic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2">
                                            <p:graphicEl>
                                              <a:chart seriesIdx="3" categoryIdx="0" bldStep="ptInSeries"/>
                                            </p:graphicEl>
                                          </p:spTgt>
                                        </p:tgtEl>
                                        <p:attrNameLst>
                                          <p:attrName>style.visibility</p:attrName>
                                        </p:attrNameLst>
                                      </p:cBhvr>
                                      <p:to>
                                        <p:strVal val="visible"/>
                                      </p:to>
                                    </p:set>
                                    <p:animEffect transition="in" filter="wipe(down)">
                                      <p:cBhvr>
                                        <p:cTn id="72" dur="500"/>
                                        <p:tgtEl>
                                          <p:spTgt spid="2">
                                            <p:graphicEl>
                                              <a:chart seriesIdx="3" categoryIdx="0" bldStep="ptInSeries"/>
                                            </p:graphic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2">
                                            <p:graphicEl>
                                              <a:chart seriesIdx="3" categoryIdx="1" bldStep="ptInSeries"/>
                                            </p:graphicEl>
                                          </p:spTgt>
                                        </p:tgtEl>
                                        <p:attrNameLst>
                                          <p:attrName>style.visibility</p:attrName>
                                        </p:attrNameLst>
                                      </p:cBhvr>
                                      <p:to>
                                        <p:strVal val="visible"/>
                                      </p:to>
                                    </p:set>
                                    <p:animEffect transition="in" filter="wipe(down)">
                                      <p:cBhvr>
                                        <p:cTn id="77" dur="500"/>
                                        <p:tgtEl>
                                          <p:spTgt spid="2">
                                            <p:graphicEl>
                                              <a:chart seriesIdx="3" categoryIdx="1" bldStep="ptInSeries"/>
                                            </p:graphic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2">
                                            <p:graphicEl>
                                              <a:chart seriesIdx="3" categoryIdx="2" bldStep="ptInSeries"/>
                                            </p:graphicEl>
                                          </p:spTgt>
                                        </p:tgtEl>
                                        <p:attrNameLst>
                                          <p:attrName>style.visibility</p:attrName>
                                        </p:attrNameLst>
                                      </p:cBhvr>
                                      <p:to>
                                        <p:strVal val="visible"/>
                                      </p:to>
                                    </p:set>
                                    <p:animEffect transition="in" filter="wipe(down)">
                                      <p:cBhvr>
                                        <p:cTn id="82" dur="500"/>
                                        <p:tgtEl>
                                          <p:spTgt spid="2">
                                            <p:graphicEl>
                                              <a:chart seriesIdx="3" categoryIdx="2" bldStep="ptInSeries"/>
                                            </p:graphic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2">
                                            <p:graphicEl>
                                              <a:chart seriesIdx="3" categoryIdx="3" bldStep="ptInSeries"/>
                                            </p:graphicEl>
                                          </p:spTgt>
                                        </p:tgtEl>
                                        <p:attrNameLst>
                                          <p:attrName>style.visibility</p:attrName>
                                        </p:attrNameLst>
                                      </p:cBhvr>
                                      <p:to>
                                        <p:strVal val="visible"/>
                                      </p:to>
                                    </p:set>
                                    <p:animEffect transition="in" filter="wipe(down)">
                                      <p:cBhvr>
                                        <p:cTn id="87" dur="500"/>
                                        <p:tgtEl>
                                          <p:spTgt spid="2">
                                            <p:graphicEl>
                                              <a:chart seriesIdx="3" categoryIdx="3" bldStep="ptIn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Chart bld="seriesEl"/>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1703106673"/>
              </p:ext>
            </p:extLst>
          </p:nvPr>
        </p:nvGraphicFramePr>
        <p:xfrm>
          <a:off x="152400" y="152400"/>
          <a:ext cx="8610600" cy="64008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8FB91FA8-6B8F-4BE3-9C9B-677BDE6A4A7A}" type="slidenum">
              <a:rPr lang="en-US" smtClean="0"/>
              <a:t>11</a:t>
            </a:fld>
            <a:endParaRPr lang="en-US"/>
          </a:p>
        </p:txBody>
      </p:sp>
    </p:spTree>
    <p:extLst>
      <p:ext uri="{BB962C8B-B14F-4D97-AF65-F5344CB8AC3E}">
        <p14:creationId xmlns:p14="http://schemas.microsoft.com/office/powerpoint/2010/main" val="6289096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1" y="67063"/>
            <a:ext cx="5257800" cy="6822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8FB91FA8-6B8F-4BE3-9C9B-677BDE6A4A7A}" type="slidenum">
              <a:rPr lang="en-US" smtClean="0"/>
              <a:t>12</a:t>
            </a:fld>
            <a:endParaRPr lang="en-US"/>
          </a:p>
        </p:txBody>
      </p:sp>
    </p:spTree>
    <p:extLst>
      <p:ext uri="{BB962C8B-B14F-4D97-AF65-F5344CB8AC3E}">
        <p14:creationId xmlns:p14="http://schemas.microsoft.com/office/powerpoint/2010/main" val="41618585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76200"/>
            <a:ext cx="6019800" cy="7130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8FB91FA8-6B8F-4BE3-9C9B-677BDE6A4A7A}" type="slidenum">
              <a:rPr lang="en-US" smtClean="0"/>
              <a:t>13</a:t>
            </a:fld>
            <a:endParaRPr lang="en-US"/>
          </a:p>
        </p:txBody>
      </p:sp>
    </p:spTree>
    <p:extLst>
      <p:ext uri="{BB962C8B-B14F-4D97-AF65-F5344CB8AC3E}">
        <p14:creationId xmlns:p14="http://schemas.microsoft.com/office/powerpoint/2010/main" val="651572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val 2"/>
          <p:cNvSpPr>
            <a:spLocks noChangeArrowheads="1"/>
          </p:cNvSpPr>
          <p:nvPr/>
        </p:nvSpPr>
        <p:spPr bwMode="auto">
          <a:xfrm>
            <a:off x="609600" y="2971800"/>
            <a:ext cx="3505200" cy="34290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7" rIns="91433" bIns="45717" anchor="ctr"/>
          <a:lstStyle/>
          <a:p>
            <a:pPr algn="ctr"/>
            <a:endParaRPr lang="en-US" sz="2400">
              <a:latin typeface="Times New Roman" pitchFamily="18" charset="0"/>
            </a:endParaRPr>
          </a:p>
        </p:txBody>
      </p:sp>
      <p:sp>
        <p:nvSpPr>
          <p:cNvPr id="9219" name="Text Box 3"/>
          <p:cNvSpPr txBox="1">
            <a:spLocks noChangeArrowheads="1"/>
          </p:cNvSpPr>
          <p:nvPr/>
        </p:nvSpPr>
        <p:spPr bwMode="auto">
          <a:xfrm>
            <a:off x="3124200" y="3200400"/>
            <a:ext cx="304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p>
            <a:pPr>
              <a:spcBef>
                <a:spcPct val="50000"/>
              </a:spcBef>
            </a:pPr>
            <a:endParaRPr lang="en-US" sz="2400">
              <a:latin typeface="Times New Roman" pitchFamily="18" charset="0"/>
            </a:endParaRPr>
          </a:p>
        </p:txBody>
      </p:sp>
      <p:sp>
        <p:nvSpPr>
          <p:cNvPr id="9220" name="Oval 4"/>
          <p:cNvSpPr>
            <a:spLocks noChangeArrowheads="1"/>
          </p:cNvSpPr>
          <p:nvPr/>
        </p:nvSpPr>
        <p:spPr bwMode="auto">
          <a:xfrm>
            <a:off x="1676400" y="457200"/>
            <a:ext cx="3505200" cy="3429000"/>
          </a:xfrm>
          <a:prstGeom prst="ellipse">
            <a:avLst/>
          </a:prstGeom>
          <a:solidFill>
            <a:schemeClr val="accent1">
              <a:alpha val="5000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7" rIns="91433" bIns="45717" anchor="ctr"/>
          <a:lstStyle/>
          <a:p>
            <a:pPr algn="ctr"/>
            <a:endParaRPr lang="en-US" sz="2400">
              <a:latin typeface="Times New Roman" pitchFamily="18" charset="0"/>
            </a:endParaRPr>
          </a:p>
        </p:txBody>
      </p:sp>
      <p:sp>
        <p:nvSpPr>
          <p:cNvPr id="9221" name="Text Box 5"/>
          <p:cNvSpPr txBox="1">
            <a:spLocks noChangeArrowheads="1"/>
          </p:cNvSpPr>
          <p:nvPr/>
        </p:nvSpPr>
        <p:spPr bwMode="auto">
          <a:xfrm>
            <a:off x="914400" y="3810000"/>
            <a:ext cx="2503488"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7" rIns="91433" bIns="45717">
            <a:spAutoFit/>
          </a:bodyPr>
          <a:lstStyle/>
          <a:p>
            <a:r>
              <a:rPr lang="en-US" sz="2000" b="1"/>
              <a:t>COLLEGE OF</a:t>
            </a:r>
          </a:p>
          <a:p>
            <a:r>
              <a:rPr lang="en-US" sz="2000" b="1"/>
              <a:t>ARTS &amp; SCIENCES</a:t>
            </a:r>
          </a:p>
          <a:p>
            <a:r>
              <a:rPr lang="en-US" sz="1200"/>
              <a:t>--------------------------------------------</a:t>
            </a:r>
          </a:p>
          <a:p>
            <a:pPr>
              <a:buFontTx/>
              <a:buChar char="•"/>
            </a:pPr>
            <a:r>
              <a:rPr lang="en-US" sz="1200"/>
              <a:t> </a:t>
            </a:r>
            <a:r>
              <a:rPr lang="en-US" sz="1000"/>
              <a:t>WOMEN’S COLLEGE</a:t>
            </a:r>
          </a:p>
          <a:p>
            <a:pPr>
              <a:buFontTx/>
              <a:buChar char="•"/>
            </a:pPr>
            <a:r>
              <a:rPr lang="en-US" sz="1000"/>
              <a:t> WEEKDAY/FULL-TIME</a:t>
            </a:r>
          </a:p>
          <a:p>
            <a:pPr>
              <a:buFontTx/>
              <a:buChar char="•"/>
            </a:pPr>
            <a:r>
              <a:rPr lang="en-US" sz="1000"/>
              <a:t> LIBERAL ARTS </a:t>
            </a:r>
          </a:p>
          <a:p>
            <a:pPr>
              <a:buFontTx/>
              <a:buChar char="•"/>
            </a:pPr>
            <a:r>
              <a:rPr lang="en-US" sz="1000"/>
              <a:t> BACCALAUREATE</a:t>
            </a:r>
          </a:p>
          <a:p>
            <a:pPr>
              <a:buFontTx/>
              <a:buChar char="•"/>
            </a:pPr>
            <a:r>
              <a:rPr lang="en-US" sz="1000"/>
              <a:t>ATHLETICS </a:t>
            </a:r>
          </a:p>
          <a:p>
            <a:pPr>
              <a:buFontTx/>
              <a:buChar char="•"/>
            </a:pPr>
            <a:r>
              <a:rPr lang="en-US" sz="1000"/>
              <a:t>CO-CURRICULAR</a:t>
            </a:r>
          </a:p>
          <a:p>
            <a:r>
              <a:rPr lang="en-US" sz="1000"/>
              <a:t>   LEARNING PROGRAMS</a:t>
            </a:r>
          </a:p>
        </p:txBody>
      </p:sp>
      <p:sp>
        <p:nvSpPr>
          <p:cNvPr id="9222" name="Text Box 6"/>
          <p:cNvSpPr txBox="1">
            <a:spLocks noChangeArrowheads="1"/>
          </p:cNvSpPr>
          <p:nvPr/>
        </p:nvSpPr>
        <p:spPr bwMode="auto">
          <a:xfrm>
            <a:off x="2133600" y="990600"/>
            <a:ext cx="2328863" cy="207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p>
            <a:r>
              <a:rPr lang="en-US" sz="2000" b="1"/>
              <a:t>SCHOOL OF</a:t>
            </a:r>
          </a:p>
          <a:p>
            <a:r>
              <a:rPr lang="en-US" sz="2000" b="1"/>
              <a:t>EDUCATION</a:t>
            </a:r>
          </a:p>
          <a:p>
            <a:r>
              <a:rPr lang="en-US" sz="1000" b="1"/>
              <a:t>-------------------------------------------------</a:t>
            </a:r>
          </a:p>
          <a:p>
            <a:pPr>
              <a:buFontTx/>
              <a:buChar char="•"/>
            </a:pPr>
            <a:r>
              <a:rPr lang="en-US" sz="1000" b="1"/>
              <a:t>TEACHER PREP, SCHOOL ADMIN</a:t>
            </a:r>
          </a:p>
          <a:p>
            <a:r>
              <a:rPr lang="en-US" sz="1000" b="1"/>
              <a:t>    AND COUNSELING PROGRAMS</a:t>
            </a:r>
          </a:p>
          <a:p>
            <a:pPr>
              <a:buFontTx/>
              <a:buChar char="•"/>
            </a:pPr>
            <a:r>
              <a:rPr lang="en-US" sz="1000" b="1"/>
              <a:t>COEDUCATIONAL</a:t>
            </a:r>
          </a:p>
          <a:p>
            <a:pPr>
              <a:buFontTx/>
              <a:buChar char="•"/>
            </a:pPr>
            <a:r>
              <a:rPr lang="en-US" sz="1000" b="1"/>
              <a:t>EVENING AND WEEKEND</a:t>
            </a:r>
          </a:p>
          <a:p>
            <a:pPr>
              <a:buFontTx/>
              <a:buChar char="•"/>
            </a:pPr>
            <a:r>
              <a:rPr lang="en-US" sz="1000" b="1"/>
              <a:t>POSTGRADUATE PROFESSIONAL</a:t>
            </a:r>
          </a:p>
          <a:p>
            <a:r>
              <a:rPr lang="en-US" sz="1000" b="1"/>
              <a:t>   DEVELOPMENT PROGRAMS</a:t>
            </a:r>
          </a:p>
          <a:p>
            <a:endParaRPr lang="en-US" sz="1000" b="1"/>
          </a:p>
          <a:p>
            <a:endParaRPr lang="en-US" sz="1000" b="1" u="sng"/>
          </a:p>
        </p:txBody>
      </p:sp>
      <p:sp>
        <p:nvSpPr>
          <p:cNvPr id="9223" name="Oval 7"/>
          <p:cNvSpPr>
            <a:spLocks noChangeArrowheads="1"/>
          </p:cNvSpPr>
          <p:nvPr/>
        </p:nvSpPr>
        <p:spPr bwMode="auto">
          <a:xfrm>
            <a:off x="4419600" y="914400"/>
            <a:ext cx="3505200" cy="3429000"/>
          </a:xfrm>
          <a:prstGeom prst="ellipse">
            <a:avLst/>
          </a:prstGeom>
          <a:solidFill>
            <a:srgbClr val="FFCCFF">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7" rIns="91433" bIns="45717" anchor="ctr"/>
          <a:lstStyle/>
          <a:p>
            <a:pPr algn="ctr"/>
            <a:endParaRPr lang="en-US" sz="2400">
              <a:latin typeface="Times New Roman" pitchFamily="18" charset="0"/>
            </a:endParaRPr>
          </a:p>
        </p:txBody>
      </p:sp>
      <p:sp>
        <p:nvSpPr>
          <p:cNvPr id="9224" name="Text Box 8"/>
          <p:cNvSpPr txBox="1">
            <a:spLocks noChangeArrowheads="1"/>
          </p:cNvSpPr>
          <p:nvPr/>
        </p:nvSpPr>
        <p:spPr bwMode="auto">
          <a:xfrm>
            <a:off x="5181600" y="1143000"/>
            <a:ext cx="23622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p>
            <a:r>
              <a:rPr lang="en-US" sz="2000" b="1"/>
              <a:t>SCHOOL OF </a:t>
            </a:r>
          </a:p>
          <a:p>
            <a:r>
              <a:rPr lang="en-US" sz="2000" b="1"/>
              <a:t>PROFESSIONAL</a:t>
            </a:r>
          </a:p>
          <a:p>
            <a:r>
              <a:rPr lang="en-US" sz="2000" b="1"/>
              <a:t>STUDIES </a:t>
            </a:r>
          </a:p>
          <a:p>
            <a:r>
              <a:rPr lang="en-US" sz="1400" b="1"/>
              <a:t>-----------------------------------</a:t>
            </a:r>
          </a:p>
          <a:p>
            <a:pPr>
              <a:buFontTx/>
              <a:buChar char="•"/>
            </a:pPr>
            <a:r>
              <a:rPr lang="en-US" sz="1000"/>
              <a:t>PROFESSIONAL PROGRAMS </a:t>
            </a:r>
          </a:p>
          <a:p>
            <a:r>
              <a:rPr lang="en-US" sz="1000"/>
              <a:t>    FOR WORKING STUDENTS</a:t>
            </a:r>
          </a:p>
          <a:p>
            <a:pPr>
              <a:buFontTx/>
              <a:buChar char="•"/>
            </a:pPr>
            <a:r>
              <a:rPr lang="en-US" sz="1000"/>
              <a:t>COEDUCATIONAL</a:t>
            </a:r>
          </a:p>
          <a:p>
            <a:pPr>
              <a:buFontTx/>
              <a:buChar char="•"/>
            </a:pPr>
            <a:r>
              <a:rPr lang="en-US" sz="1000"/>
              <a:t>EVENING AND WEEKEND</a:t>
            </a:r>
          </a:p>
          <a:p>
            <a:pPr>
              <a:buFontTx/>
              <a:buChar char="•"/>
            </a:pPr>
            <a:r>
              <a:rPr lang="en-US" sz="1000"/>
              <a:t>ON AND OFF-SITE</a:t>
            </a:r>
          </a:p>
          <a:p>
            <a:pPr>
              <a:buFontTx/>
              <a:buChar char="•"/>
            </a:pPr>
            <a:r>
              <a:rPr lang="en-US" sz="1000"/>
              <a:t>ONLINE AND CLASSROOM</a:t>
            </a:r>
          </a:p>
          <a:p>
            <a:endParaRPr lang="en-US" sz="1000"/>
          </a:p>
          <a:p>
            <a:pPr algn="r"/>
            <a:endParaRPr lang="en-US" sz="1000" u="sng"/>
          </a:p>
        </p:txBody>
      </p:sp>
      <p:sp>
        <p:nvSpPr>
          <p:cNvPr id="9225" name="Text Box 9"/>
          <p:cNvSpPr txBox="1">
            <a:spLocks noChangeArrowheads="1"/>
          </p:cNvSpPr>
          <p:nvPr/>
        </p:nvSpPr>
        <p:spPr bwMode="auto">
          <a:xfrm>
            <a:off x="7527925" y="2327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7" rIns="91433" bIns="45717">
            <a:spAutoFit/>
          </a:bodyPr>
          <a:lstStyle/>
          <a:p>
            <a:endParaRPr lang="en-US" sz="2400">
              <a:latin typeface="Times New Roman" pitchFamily="18" charset="0"/>
            </a:endParaRPr>
          </a:p>
        </p:txBody>
      </p:sp>
      <p:sp>
        <p:nvSpPr>
          <p:cNvPr id="9226" name="AutoShape 10"/>
          <p:cNvSpPr>
            <a:spLocks noChangeArrowheads="1"/>
          </p:cNvSpPr>
          <p:nvPr/>
        </p:nvSpPr>
        <p:spPr bwMode="auto">
          <a:xfrm rot="6123003">
            <a:off x="342900" y="2324100"/>
            <a:ext cx="2133600" cy="533400"/>
          </a:xfrm>
          <a:prstGeom prst="curvedUpArrow">
            <a:avLst>
              <a:gd name="adj1" fmla="val 22315"/>
              <a:gd name="adj2" fmla="val 102315"/>
              <a:gd name="adj3" fmla="val 33333"/>
            </a:avLst>
          </a:prstGeom>
          <a:solidFill>
            <a:schemeClr val="accent2"/>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7" name="AutoShape 11"/>
          <p:cNvSpPr>
            <a:spLocks noChangeArrowheads="1"/>
          </p:cNvSpPr>
          <p:nvPr/>
        </p:nvSpPr>
        <p:spPr bwMode="auto">
          <a:xfrm rot="-112387412">
            <a:off x="6210300" y="4152900"/>
            <a:ext cx="2438400" cy="838200"/>
          </a:xfrm>
          <a:prstGeom prst="curvedUpArrow">
            <a:avLst>
              <a:gd name="adj1" fmla="val 16229"/>
              <a:gd name="adj2" fmla="val 74411"/>
              <a:gd name="adj3" fmla="val 33333"/>
            </a:avLst>
          </a:prstGeom>
          <a:solidFill>
            <a:schemeClr val="accent2"/>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8" name="AutoShape 12"/>
          <p:cNvSpPr>
            <a:spLocks noChangeArrowheads="1"/>
          </p:cNvSpPr>
          <p:nvPr/>
        </p:nvSpPr>
        <p:spPr bwMode="auto">
          <a:xfrm rot="11064736">
            <a:off x="3886200" y="533400"/>
            <a:ext cx="2438400" cy="509588"/>
          </a:xfrm>
          <a:prstGeom prst="curvedUpArrow">
            <a:avLst>
              <a:gd name="adj1" fmla="val 26694"/>
              <a:gd name="adj2" fmla="val 122395"/>
              <a:gd name="adj3" fmla="val 33333"/>
            </a:avLst>
          </a:prstGeom>
          <a:solidFill>
            <a:schemeClr val="accent2"/>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9" name="Oval 13"/>
          <p:cNvSpPr>
            <a:spLocks noChangeArrowheads="1"/>
          </p:cNvSpPr>
          <p:nvPr/>
        </p:nvSpPr>
        <p:spPr bwMode="auto">
          <a:xfrm>
            <a:off x="3505200" y="3200400"/>
            <a:ext cx="3505200" cy="3429000"/>
          </a:xfrm>
          <a:prstGeom prst="ellipse">
            <a:avLst/>
          </a:prstGeom>
          <a:solidFill>
            <a:srgbClr val="99FF66">
              <a:alpha val="50000"/>
            </a:srgb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3" tIns="45717" rIns="91433" bIns="45717" anchor="ctr"/>
          <a:lstStyle/>
          <a:p>
            <a:pPr algn="ctr"/>
            <a:endParaRPr lang="en-US" sz="2400">
              <a:latin typeface="Times New Roman" pitchFamily="18" charset="0"/>
            </a:endParaRPr>
          </a:p>
        </p:txBody>
      </p:sp>
      <p:sp>
        <p:nvSpPr>
          <p:cNvPr id="9230" name="Text Box 14"/>
          <p:cNvSpPr txBox="1">
            <a:spLocks noChangeArrowheads="1"/>
          </p:cNvSpPr>
          <p:nvPr/>
        </p:nvSpPr>
        <p:spPr bwMode="auto">
          <a:xfrm>
            <a:off x="4191000" y="4191000"/>
            <a:ext cx="1905000" cy="210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p>
            <a:pPr>
              <a:spcBef>
                <a:spcPct val="50000"/>
              </a:spcBef>
            </a:pPr>
            <a:r>
              <a:rPr lang="en-US" b="1"/>
              <a:t>SCHOOL OF NURSING AND HEALTH PROFESSIONS</a:t>
            </a:r>
            <a:endParaRPr lang="en-US" sz="1000" b="1"/>
          </a:p>
          <a:p>
            <a:pPr>
              <a:spcBef>
                <a:spcPct val="50000"/>
              </a:spcBef>
            </a:pPr>
            <a:r>
              <a:rPr lang="en-US" sz="1000" b="1"/>
              <a:t>________________________</a:t>
            </a:r>
          </a:p>
          <a:p>
            <a:pPr>
              <a:spcBef>
                <a:spcPct val="50000"/>
              </a:spcBef>
              <a:buFontTx/>
              <a:buChar char="•"/>
            </a:pPr>
            <a:r>
              <a:rPr lang="en-US" sz="1000" b="1"/>
              <a:t>COED</a:t>
            </a:r>
          </a:p>
          <a:p>
            <a:pPr>
              <a:spcBef>
                <a:spcPct val="50000"/>
              </a:spcBef>
              <a:buFontTx/>
              <a:buChar char="•"/>
            </a:pPr>
            <a:r>
              <a:rPr lang="en-US" sz="1000" b="1"/>
              <a:t>NURSING BAC + MASTERS</a:t>
            </a:r>
          </a:p>
          <a:p>
            <a:pPr>
              <a:spcBef>
                <a:spcPct val="50000"/>
              </a:spcBef>
              <a:buFontTx/>
              <a:buChar char="•"/>
            </a:pPr>
            <a:r>
              <a:rPr lang="en-US" sz="1000" b="1"/>
              <a:t>OT, PT, OTHER</a:t>
            </a:r>
          </a:p>
        </p:txBody>
      </p:sp>
      <p:sp>
        <p:nvSpPr>
          <p:cNvPr id="9231" name="AutoShape 15"/>
          <p:cNvSpPr>
            <a:spLocks noChangeArrowheads="1"/>
          </p:cNvSpPr>
          <p:nvPr/>
        </p:nvSpPr>
        <p:spPr bwMode="auto">
          <a:xfrm rot="1221665">
            <a:off x="2895600" y="6096000"/>
            <a:ext cx="1905000" cy="533400"/>
          </a:xfrm>
          <a:prstGeom prst="curvedUpArrow">
            <a:avLst>
              <a:gd name="adj1" fmla="val 19924"/>
              <a:gd name="adj2" fmla="val 91353"/>
              <a:gd name="adj3" fmla="val 33333"/>
            </a:avLst>
          </a:prstGeom>
          <a:solidFill>
            <a:schemeClr val="accent2"/>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32" name="Text Box 16"/>
          <p:cNvSpPr txBox="1">
            <a:spLocks noChangeArrowheads="1"/>
          </p:cNvSpPr>
          <p:nvPr/>
        </p:nvSpPr>
        <p:spPr bwMode="auto">
          <a:xfrm>
            <a:off x="0" y="228600"/>
            <a:ext cx="9144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3" tIns="45717" rIns="91433" bIns="45717">
            <a:spAutoFit/>
          </a:bodyPr>
          <a:lstStyle/>
          <a:p>
            <a:pPr>
              <a:spcBef>
                <a:spcPct val="50000"/>
              </a:spcBef>
            </a:pPr>
            <a:r>
              <a:rPr lang="en-US" sz="1200" b="1" dirty="0"/>
              <a:t>TRINITY STRATEGIC PARADIGM </a:t>
            </a:r>
            <a:r>
              <a:rPr lang="en-US" sz="1200" b="1" dirty="0" smtClean="0"/>
              <a:t>2013</a:t>
            </a:r>
            <a:endParaRPr lang="en-US" sz="1200" b="1" dirty="0"/>
          </a:p>
        </p:txBody>
      </p:sp>
      <p:sp>
        <p:nvSpPr>
          <p:cNvPr id="2" name="Slide Number Placeholder 1"/>
          <p:cNvSpPr>
            <a:spLocks noGrp="1"/>
          </p:cNvSpPr>
          <p:nvPr>
            <p:ph type="sldNum" sz="quarter" idx="12"/>
          </p:nvPr>
        </p:nvSpPr>
        <p:spPr/>
        <p:txBody>
          <a:bodyPr/>
          <a:lstStyle/>
          <a:p>
            <a:pPr>
              <a:defRPr/>
            </a:pPr>
            <a:fld id="{3CA321A5-D7C5-4E13-A36F-207A9E1CFCBC}" type="slidenum">
              <a:rPr lang="en-US" smtClean="0">
                <a:solidFill>
                  <a:srgbClr val="000000"/>
                </a:solidFill>
              </a:rPr>
              <a:pPr>
                <a:defRPr/>
              </a:pPr>
              <a:t>14</a:t>
            </a:fld>
            <a:endParaRPr lang="en-US">
              <a:solidFill>
                <a:srgbClr val="000000"/>
              </a:solidFill>
            </a:endParaRPr>
          </a:p>
        </p:txBody>
      </p:sp>
    </p:spTree>
  </p:cSld>
  <p:clrMapOvr>
    <a:masterClrMapping/>
  </p:clrMapOvr>
  <p:transition spd="med">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391CDCF-56D8-4D6C-B7D4-D70C2CC062B5}" type="slidenum">
              <a:rPr lang="en-US"/>
              <a:pPr eaLnBrk="1" hangingPunct="1"/>
              <a:t>15</a:t>
            </a:fld>
            <a:endParaRPr lang="en-US"/>
          </a:p>
        </p:txBody>
      </p:sp>
      <p:pic>
        <p:nvPicPr>
          <p:cNvPr id="7171" name="Picture 2" descr="shield transparent"/>
          <p:cNvPicPr>
            <a:picLocks noChangeAspect="1" noChangeArrowheads="1"/>
          </p:cNvPicPr>
          <p:nvPr/>
        </p:nvPicPr>
        <p:blipFill>
          <a:blip r:embed="rId3">
            <a:lum bright="80000" contrast="-80000"/>
            <a:extLst>
              <a:ext uri="{28A0092B-C50C-407E-A947-70E740481C1C}">
                <a14:useLocalDpi xmlns:a14="http://schemas.microsoft.com/office/drawing/2010/main" val="0"/>
              </a:ext>
            </a:extLst>
          </a:blip>
          <a:srcRect/>
          <a:stretch>
            <a:fillRect/>
          </a:stretch>
        </p:blipFill>
        <p:spPr bwMode="auto">
          <a:xfrm>
            <a:off x="2105025" y="457200"/>
            <a:ext cx="487045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Rectangle 3"/>
          <p:cNvSpPr>
            <a:spLocks noChangeArrowheads="1"/>
          </p:cNvSpPr>
          <p:nvPr/>
        </p:nvSpPr>
        <p:spPr bwMode="auto">
          <a:xfrm>
            <a:off x="152400" y="76200"/>
            <a:ext cx="8991600" cy="6577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tabLst>
                <a:tab pos="914400" algn="l"/>
              </a:tabLst>
            </a:pPr>
            <a:r>
              <a:rPr lang="en-US" sz="2400" b="1" dirty="0">
                <a:solidFill>
                  <a:srgbClr val="660684"/>
                </a:solidFill>
                <a:latin typeface="Times New Roman" pitchFamily="18" charset="0"/>
              </a:rPr>
              <a:t>Trinity Mission Statement</a:t>
            </a:r>
          </a:p>
          <a:p>
            <a:pPr algn="ctr">
              <a:tabLst>
                <a:tab pos="914400" algn="l"/>
              </a:tabLst>
            </a:pPr>
            <a:endParaRPr lang="en-US" sz="2400" b="1" dirty="0">
              <a:latin typeface="Times New Roman" pitchFamily="18" charset="0"/>
            </a:endParaRPr>
          </a:p>
          <a:p>
            <a:pPr algn="just">
              <a:tabLst>
                <a:tab pos="914400" algn="l"/>
              </a:tabLst>
            </a:pPr>
            <a:r>
              <a:rPr lang="en-US" b="1" dirty="0">
                <a:solidFill>
                  <a:srgbClr val="660684"/>
                </a:solidFill>
                <a:latin typeface="Times New Roman" pitchFamily="18" charset="0"/>
              </a:rPr>
              <a:t>Trinity is a comprehensive university offering a broad range of educational programs that prepare students across the lifespan for the intellectual, ethical and spiritual dimensions of contemporary work, civic and family life. </a:t>
            </a:r>
          </a:p>
          <a:p>
            <a:pPr algn="just">
              <a:tabLst>
                <a:tab pos="914400" algn="l"/>
              </a:tabLst>
            </a:pPr>
            <a:endParaRPr lang="en-US" b="1" dirty="0">
              <a:solidFill>
                <a:srgbClr val="660684"/>
              </a:solidFill>
              <a:latin typeface="Times New Roman" pitchFamily="18" charset="0"/>
            </a:endParaRPr>
          </a:p>
          <a:p>
            <a:pPr algn="just">
              <a:tabLst>
                <a:tab pos="914400" algn="l"/>
              </a:tabLst>
            </a:pPr>
            <a:r>
              <a:rPr lang="en-US" b="1" dirty="0">
                <a:solidFill>
                  <a:srgbClr val="660684"/>
                </a:solidFill>
                <a:latin typeface="Times New Roman" pitchFamily="18" charset="0"/>
              </a:rPr>
              <a:t>Trinity’s core mission values and characteristics emphasize:</a:t>
            </a:r>
          </a:p>
          <a:p>
            <a:pPr algn="just">
              <a:tabLst>
                <a:tab pos="914400" algn="l"/>
              </a:tabLst>
            </a:pPr>
            <a:endParaRPr lang="en-US" b="1" dirty="0">
              <a:solidFill>
                <a:srgbClr val="660684"/>
              </a:solidFill>
              <a:latin typeface="Times New Roman" pitchFamily="18" charset="0"/>
            </a:endParaRPr>
          </a:p>
          <a:p>
            <a:pPr algn="just">
              <a:buFont typeface="Wingdings" pitchFamily="2" charset="2"/>
              <a:buChar char="Ø"/>
              <a:tabLst>
                <a:tab pos="914400" algn="l"/>
              </a:tabLst>
            </a:pPr>
            <a:r>
              <a:rPr lang="en-US" b="1" i="1" dirty="0">
                <a:solidFill>
                  <a:srgbClr val="660684"/>
                </a:solidFill>
                <a:latin typeface="Times New Roman" pitchFamily="18" charset="0"/>
              </a:rPr>
              <a:t>Commitment to the Education of Women</a:t>
            </a:r>
            <a:r>
              <a:rPr lang="en-US" b="1" dirty="0">
                <a:solidFill>
                  <a:srgbClr val="660684"/>
                </a:solidFill>
                <a:latin typeface="Times New Roman" pitchFamily="18" charset="0"/>
              </a:rPr>
              <a:t> in a particular way through the design and pedagogy of the historic undergraduate women’s college, and by advancing principles of equity, justice and honor in the education of women and men in all other programs;</a:t>
            </a:r>
          </a:p>
          <a:p>
            <a:pPr algn="just">
              <a:tabLst>
                <a:tab pos="914400" algn="l"/>
              </a:tabLst>
            </a:pPr>
            <a:endParaRPr lang="en-US" b="1" i="1" dirty="0">
              <a:solidFill>
                <a:srgbClr val="660684"/>
              </a:solidFill>
              <a:latin typeface="Times New Roman" pitchFamily="18" charset="0"/>
            </a:endParaRPr>
          </a:p>
          <a:p>
            <a:pPr algn="just">
              <a:buFont typeface="Wingdings" pitchFamily="2" charset="2"/>
              <a:buChar char="Ø"/>
              <a:tabLst>
                <a:tab pos="914400" algn="l"/>
              </a:tabLst>
            </a:pPr>
            <a:r>
              <a:rPr lang="en-US" b="1" i="1" dirty="0">
                <a:solidFill>
                  <a:srgbClr val="660684"/>
                </a:solidFill>
                <a:latin typeface="Times New Roman" pitchFamily="18" charset="0"/>
              </a:rPr>
              <a:t>Foundation for Learning in the Liberal Arts</a:t>
            </a:r>
            <a:r>
              <a:rPr lang="en-US" b="1" dirty="0">
                <a:solidFill>
                  <a:srgbClr val="660684"/>
                </a:solidFill>
                <a:latin typeface="Times New Roman" pitchFamily="18" charset="0"/>
              </a:rPr>
              <a:t> through the curriculum design in all undergraduate degree programs and through emphasis on the knowledge, skills and values of liberal learning in all graduate and professional programs;</a:t>
            </a:r>
          </a:p>
          <a:p>
            <a:pPr algn="just">
              <a:tabLst>
                <a:tab pos="914400" algn="l"/>
              </a:tabLst>
            </a:pPr>
            <a:endParaRPr lang="en-US" b="1" i="1" dirty="0">
              <a:solidFill>
                <a:srgbClr val="660684"/>
              </a:solidFill>
              <a:latin typeface="Times New Roman" pitchFamily="18" charset="0"/>
            </a:endParaRPr>
          </a:p>
          <a:p>
            <a:pPr algn="just">
              <a:buFont typeface="Wingdings" pitchFamily="2" charset="2"/>
              <a:buChar char="Ø"/>
              <a:tabLst>
                <a:tab pos="914400" algn="l"/>
              </a:tabLst>
            </a:pPr>
            <a:r>
              <a:rPr lang="en-US" b="1" i="1" dirty="0">
                <a:solidFill>
                  <a:srgbClr val="660684"/>
                </a:solidFill>
                <a:latin typeface="Times New Roman" pitchFamily="18" charset="0"/>
              </a:rPr>
              <a:t>Integration of Liberal Learning with Professional Preparation</a:t>
            </a:r>
            <a:r>
              <a:rPr lang="en-US" b="1" dirty="0">
                <a:solidFill>
                  <a:srgbClr val="660684"/>
                </a:solidFill>
                <a:latin typeface="Times New Roman" pitchFamily="18" charset="0"/>
              </a:rPr>
              <a:t> through applied and experiential learning opportunities in all  programs;</a:t>
            </a:r>
          </a:p>
          <a:p>
            <a:pPr algn="just">
              <a:tabLst>
                <a:tab pos="914400" algn="l"/>
              </a:tabLst>
            </a:pPr>
            <a:endParaRPr lang="en-US" b="1" i="1" dirty="0">
              <a:solidFill>
                <a:srgbClr val="660684"/>
              </a:solidFill>
              <a:latin typeface="Times New Roman" pitchFamily="18" charset="0"/>
            </a:endParaRPr>
          </a:p>
          <a:p>
            <a:pPr algn="just">
              <a:buFont typeface="Wingdings" pitchFamily="2" charset="2"/>
              <a:buChar char="Ø"/>
              <a:tabLst>
                <a:tab pos="914400" algn="l"/>
              </a:tabLst>
            </a:pPr>
            <a:r>
              <a:rPr lang="en-US" b="1" i="1" dirty="0">
                <a:solidFill>
                  <a:srgbClr val="660684"/>
                </a:solidFill>
                <a:latin typeface="Times New Roman" pitchFamily="18" charset="0"/>
              </a:rPr>
              <a:t>Grounding in the mission of the Sisters of Notre Dame de Namur and the Catholic tradition</a:t>
            </a:r>
            <a:r>
              <a:rPr lang="en-US" b="1" dirty="0">
                <a:solidFill>
                  <a:srgbClr val="660684"/>
                </a:solidFill>
                <a:latin typeface="Times New Roman" pitchFamily="18" charset="0"/>
              </a:rPr>
              <a:t>, welcoming persons of all faiths, in order to achieve the larger purposes of learning in the human search for meaning and fulfillment.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514600"/>
            <a:ext cx="7772400" cy="1470025"/>
          </a:xfrm>
        </p:spPr>
        <p:txBody>
          <a:bodyPr>
            <a:noAutofit/>
          </a:bodyPr>
          <a:lstStyle/>
          <a:p>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“The team recognizes the impressive congruence of </a:t>
            </a: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Trinity </a:t>
            </a: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in 2006 </a:t>
            </a: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with the </a:t>
            </a: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original vision of Trinity’s founders in 1897. </a:t>
            </a: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“The </a:t>
            </a: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team admires and </a:t>
            </a: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commends the </a:t>
            </a: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University’s rejection of the notion that paradigm shift means abandonment of</a:t>
            </a:r>
            <a:r>
              <a:rPr lang="en-US"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historic mission. </a:t>
            </a: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“Rather</a:t>
            </a: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we discover in the work and vitality of Trinity of 2006, </a:t>
            </a: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a most </a:t>
            </a: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obvious continuity with Trinity’s 110 year old mission expressed with a </a:t>
            </a: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renewed relevance </a:t>
            </a: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and vigor</a:t>
            </a: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t>
            </a:r>
            <a:b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(2006 Middle States Team Report for Trinity, p</a:t>
            </a:r>
            <a:r>
              <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5)</a:t>
            </a:r>
            <a:r>
              <a:rPr lang="en-US"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endParaRPr lang="en-US" sz="1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endParaRPr>
          </a:p>
        </p:txBody>
      </p:sp>
    </p:spTree>
    <p:extLst>
      <p:ext uri="{BB962C8B-B14F-4D97-AF65-F5344CB8AC3E}">
        <p14:creationId xmlns:p14="http://schemas.microsoft.com/office/powerpoint/2010/main" val="11798103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en-US"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Realities:  First Year Trinity Students Fall 2012</a:t>
            </a:r>
            <a:endPar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98230" y="1735015"/>
            <a:ext cx="8229600" cy="4800600"/>
          </a:xfrm>
        </p:spPr>
        <p:txBody>
          <a:bodyPr>
            <a:normAutofit/>
          </a:bodyPr>
          <a:lstStyle/>
          <a:p>
            <a:pPr lvl="0"/>
            <a:r>
              <a:rPr lang="en-US" sz="2200" b="1" dirty="0"/>
              <a:t>75% of entering first year students in Fall 2012 are Pell eligible</a:t>
            </a:r>
          </a:p>
          <a:p>
            <a:pPr lvl="0"/>
            <a:r>
              <a:rPr lang="en-US" sz="2200" b="1" dirty="0"/>
              <a:t>$25,000 is the approximate median family </a:t>
            </a:r>
            <a:r>
              <a:rPr lang="en-US" sz="2200" b="1" dirty="0" smtClean="0"/>
              <a:t>income</a:t>
            </a:r>
            <a:endParaRPr lang="en-US" sz="2200" b="1" dirty="0"/>
          </a:p>
          <a:p>
            <a:pPr lvl="0"/>
            <a:r>
              <a:rPr lang="en-US" sz="2200" b="1" dirty="0"/>
              <a:t>25% of first years estimate their family income at $10,000 or less</a:t>
            </a:r>
          </a:p>
          <a:p>
            <a:pPr lvl="0"/>
            <a:r>
              <a:rPr lang="en-US" sz="2200" b="1" dirty="0" smtClean="0"/>
              <a:t>75</a:t>
            </a:r>
            <a:r>
              <a:rPr lang="en-US" sz="2200" b="1" dirty="0"/>
              <a:t>% </a:t>
            </a:r>
            <a:r>
              <a:rPr lang="en-US" sz="2200" b="1" dirty="0" smtClean="0"/>
              <a:t> of first years identify </a:t>
            </a:r>
            <a:r>
              <a:rPr lang="en-US" sz="2200" b="1" dirty="0"/>
              <a:t>as African American, </a:t>
            </a:r>
            <a:r>
              <a:rPr lang="en-US" sz="2200" b="1" dirty="0" smtClean="0"/>
              <a:t>20</a:t>
            </a:r>
            <a:r>
              <a:rPr lang="en-US" sz="2200" b="1" dirty="0"/>
              <a:t>% as Hispanic</a:t>
            </a:r>
          </a:p>
          <a:p>
            <a:pPr lvl="0"/>
            <a:r>
              <a:rPr lang="en-US" sz="2200" b="1" dirty="0"/>
              <a:t>Majority are self-supporting</a:t>
            </a:r>
          </a:p>
          <a:p>
            <a:pPr lvl="0"/>
            <a:r>
              <a:rPr lang="en-US" sz="2200" b="1" dirty="0"/>
              <a:t>Most work more than 20 hours per week, many work 40+ hours</a:t>
            </a:r>
          </a:p>
          <a:p>
            <a:pPr lvl="0"/>
            <a:r>
              <a:rPr lang="en-US" sz="2200" b="1" dirty="0"/>
              <a:t>About 15% of first year young women have children already</a:t>
            </a:r>
          </a:p>
          <a:p>
            <a:pPr lvl="0"/>
            <a:r>
              <a:rPr lang="en-US" sz="2200" b="1" dirty="0"/>
              <a:t>About 40% </a:t>
            </a:r>
            <a:r>
              <a:rPr lang="en-US" sz="2200" b="1" dirty="0" smtClean="0"/>
              <a:t>have </a:t>
            </a:r>
            <a:r>
              <a:rPr lang="en-US" sz="2200" b="1" dirty="0"/>
              <a:t>health issues that can impede academic </a:t>
            </a:r>
            <a:r>
              <a:rPr lang="en-US" sz="2200" b="1" dirty="0" smtClean="0"/>
              <a:t>progress</a:t>
            </a:r>
            <a:endParaRPr lang="en-US" sz="2200" b="1" dirty="0"/>
          </a:p>
          <a:p>
            <a:pPr lvl="0"/>
            <a:r>
              <a:rPr lang="en-US" sz="2200" b="1" dirty="0" smtClean="0"/>
              <a:t>Math, writing, critical </a:t>
            </a:r>
            <a:r>
              <a:rPr lang="en-US" sz="2200" b="1" dirty="0"/>
              <a:t>reading skills are </a:t>
            </a:r>
            <a:r>
              <a:rPr lang="en-US" sz="2200" b="1" dirty="0" smtClean="0"/>
              <a:t>deficient</a:t>
            </a:r>
            <a:endParaRPr lang="en-US" sz="2200" b="1" dirty="0"/>
          </a:p>
          <a:p>
            <a:pPr lvl="0"/>
            <a:r>
              <a:rPr lang="en-US" sz="2200" b="1" dirty="0"/>
              <a:t>Knowledge of “the academic vocabulary” and culture is limited</a:t>
            </a:r>
          </a:p>
          <a:p>
            <a:pPr marL="0" indent="0">
              <a:buNone/>
            </a:pPr>
            <a:endParaRPr lang="en-US" sz="2000" dirty="0"/>
          </a:p>
        </p:txBody>
      </p:sp>
      <p:sp>
        <p:nvSpPr>
          <p:cNvPr id="4" name="Slide Number Placeholder 3"/>
          <p:cNvSpPr>
            <a:spLocks noGrp="1"/>
          </p:cNvSpPr>
          <p:nvPr>
            <p:ph type="sldNum" sz="quarter" idx="12"/>
          </p:nvPr>
        </p:nvSpPr>
        <p:spPr/>
        <p:txBody>
          <a:bodyPr/>
          <a:lstStyle/>
          <a:p>
            <a:fld id="{8FB91FA8-6B8F-4BE3-9C9B-677BDE6A4A7A}" type="slidenum">
              <a:rPr lang="en-US" smtClean="0"/>
              <a:t>17</a:t>
            </a:fld>
            <a:endParaRPr lang="en-US"/>
          </a:p>
        </p:txBody>
      </p:sp>
    </p:spTree>
    <p:extLst>
      <p:ext uri="{BB962C8B-B14F-4D97-AF65-F5344CB8AC3E}">
        <p14:creationId xmlns:p14="http://schemas.microsoft.com/office/powerpoint/2010/main" val="1682687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10600" cy="533400"/>
          </a:xfrm>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en-US"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Strategies for Student Success at Trinity:  Academic</a:t>
            </a:r>
            <a:endPar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304800" y="914400"/>
            <a:ext cx="8610600" cy="5867400"/>
          </a:xfrm>
        </p:spPr>
        <p:txBody>
          <a:bodyPr>
            <a:normAutofit fontScale="40000" lnSpcReduction="20000"/>
          </a:bodyPr>
          <a:lstStyle/>
          <a:p>
            <a:pPr marL="0" indent="0">
              <a:buNone/>
            </a:pPr>
            <a:r>
              <a:rPr lang="en-US" sz="5500" b="1" u="sng" dirty="0"/>
              <a:t>Curriculum and Pedagogy</a:t>
            </a:r>
            <a:endParaRPr lang="en-US" sz="5500" b="1" dirty="0"/>
          </a:p>
          <a:p>
            <a:pPr marL="0" indent="0">
              <a:buNone/>
            </a:pPr>
            <a:endParaRPr lang="en-US" sz="4300" dirty="0"/>
          </a:p>
          <a:p>
            <a:pPr marL="0" indent="0">
              <a:buNone/>
            </a:pPr>
            <a:r>
              <a:rPr lang="en-US" sz="4300" dirty="0"/>
              <a:t>1.  </a:t>
            </a:r>
            <a:r>
              <a:rPr lang="en-US" sz="4300" b="1" i="1" dirty="0" smtClean="0"/>
              <a:t>Assessment:  </a:t>
            </a:r>
            <a:r>
              <a:rPr lang="en-US" sz="4300" dirty="0" smtClean="0"/>
              <a:t>Every </a:t>
            </a:r>
            <a:r>
              <a:rPr lang="en-US" sz="4300" dirty="0"/>
              <a:t>student is assessed at entrance for Math, Writing and Critical </a:t>
            </a:r>
            <a:r>
              <a:rPr lang="en-US" sz="4300" dirty="0" smtClean="0"/>
              <a:t>Reading</a:t>
            </a:r>
            <a:endParaRPr lang="en-US" sz="4300" dirty="0"/>
          </a:p>
          <a:p>
            <a:pPr marL="0" indent="0">
              <a:buNone/>
            </a:pPr>
            <a:endParaRPr lang="en-US" sz="4300" dirty="0"/>
          </a:p>
          <a:p>
            <a:pPr marL="0" indent="0">
              <a:buNone/>
            </a:pPr>
            <a:r>
              <a:rPr lang="en-US" sz="4300" dirty="0"/>
              <a:t>2.  </a:t>
            </a:r>
            <a:r>
              <a:rPr lang="en-US" sz="4300" b="1" i="1" dirty="0" smtClean="0"/>
              <a:t>Engagement:  </a:t>
            </a:r>
            <a:r>
              <a:rPr lang="en-US" sz="4300" dirty="0" smtClean="0"/>
              <a:t>Every </a:t>
            </a:r>
            <a:r>
              <a:rPr lang="en-US" sz="4300" dirty="0"/>
              <a:t>first year student has a learning community with no more than 18 other students, led by a senior member of the faculty</a:t>
            </a:r>
            <a:r>
              <a:rPr lang="en-US" sz="4300" dirty="0" smtClean="0"/>
              <a:t>. </a:t>
            </a:r>
            <a:endParaRPr lang="en-US" sz="4300" dirty="0"/>
          </a:p>
          <a:p>
            <a:pPr marL="0" indent="0">
              <a:buNone/>
            </a:pPr>
            <a:endParaRPr lang="en-US" sz="4300" dirty="0"/>
          </a:p>
          <a:p>
            <a:pPr marL="0" indent="0">
              <a:buNone/>
            </a:pPr>
            <a:r>
              <a:rPr lang="en-US" sz="4300" dirty="0"/>
              <a:t>3.  </a:t>
            </a:r>
            <a:r>
              <a:rPr lang="en-US" sz="4300" b="1" i="1" dirty="0" smtClean="0"/>
              <a:t>Specialists:  </a:t>
            </a:r>
            <a:r>
              <a:rPr lang="en-US" sz="4300" dirty="0" smtClean="0"/>
              <a:t>Specialists </a:t>
            </a:r>
            <a:r>
              <a:rPr lang="en-US" sz="4300" dirty="0"/>
              <a:t>in the gateway Math, Critical Reading and Writing courses teach the gateway  </a:t>
            </a:r>
            <a:r>
              <a:rPr lang="en-US" sz="4300" dirty="0" smtClean="0"/>
              <a:t>courses</a:t>
            </a:r>
          </a:p>
          <a:p>
            <a:pPr marL="0" indent="0">
              <a:buNone/>
            </a:pPr>
            <a:endParaRPr lang="en-US" sz="4300" dirty="0"/>
          </a:p>
          <a:p>
            <a:pPr marL="0" indent="0">
              <a:buNone/>
            </a:pPr>
            <a:r>
              <a:rPr lang="en-US" sz="4300" dirty="0" smtClean="0"/>
              <a:t>4.  </a:t>
            </a:r>
            <a:r>
              <a:rPr lang="en-US" sz="4300" b="1" i="1" dirty="0" smtClean="0"/>
              <a:t>Technology:  </a:t>
            </a:r>
            <a:r>
              <a:rPr lang="en-US" sz="4300" dirty="0" smtClean="0"/>
              <a:t>Technology tools (Moodle, </a:t>
            </a:r>
            <a:r>
              <a:rPr lang="en-US" sz="4300" dirty="0" err="1" smtClean="0"/>
              <a:t>MyMathLab</a:t>
            </a:r>
            <a:r>
              <a:rPr lang="en-US" sz="4300" dirty="0" smtClean="0"/>
              <a:t>, others) support first year instruction.</a:t>
            </a:r>
            <a:endParaRPr lang="en-US" sz="4300" dirty="0"/>
          </a:p>
          <a:p>
            <a:pPr marL="0" indent="0">
              <a:buNone/>
            </a:pPr>
            <a:endParaRPr lang="en-US" sz="4300" dirty="0"/>
          </a:p>
          <a:p>
            <a:pPr marL="0" indent="0">
              <a:buNone/>
            </a:pPr>
            <a:r>
              <a:rPr lang="en-US" sz="4300" dirty="0"/>
              <a:t>5</a:t>
            </a:r>
            <a:r>
              <a:rPr lang="en-US" sz="4300" dirty="0" smtClean="0"/>
              <a:t>. </a:t>
            </a:r>
            <a:r>
              <a:rPr lang="en-US" sz="4300" b="1" i="1" dirty="0" smtClean="0"/>
              <a:t>Assessment Again:  </a:t>
            </a:r>
            <a:r>
              <a:rPr lang="en-US" sz="4300" dirty="0" smtClean="0"/>
              <a:t>Instructional specialists assess the results of every course each </a:t>
            </a:r>
            <a:r>
              <a:rPr lang="en-US" sz="4300" dirty="0" err="1" smtClean="0"/>
              <a:t>semster</a:t>
            </a:r>
            <a:r>
              <a:rPr lang="en-US" sz="4300" dirty="0" smtClean="0"/>
              <a:t> and write aggregate reports of progress in the specific gateway areas.</a:t>
            </a:r>
          </a:p>
          <a:p>
            <a:pPr marL="0" indent="0">
              <a:buNone/>
            </a:pPr>
            <a:endParaRPr lang="en-US" sz="4300" dirty="0"/>
          </a:p>
          <a:p>
            <a:pPr marL="0" indent="0">
              <a:buNone/>
            </a:pPr>
            <a:r>
              <a:rPr lang="en-US" sz="4300" dirty="0"/>
              <a:t>6</a:t>
            </a:r>
            <a:r>
              <a:rPr lang="en-US" sz="4300" dirty="0" smtClean="0"/>
              <a:t>.  </a:t>
            </a:r>
            <a:r>
              <a:rPr lang="en-US" sz="4300" b="1" i="1" dirty="0" smtClean="0"/>
              <a:t>Career Pathways:  </a:t>
            </a:r>
            <a:r>
              <a:rPr lang="en-US" sz="4300" dirty="0" smtClean="0"/>
              <a:t>With </a:t>
            </a:r>
            <a:r>
              <a:rPr lang="en-US" sz="4300" dirty="0"/>
              <a:t>the addition of Nursing, Occupational Therapy, Criminal Justice and other new majors with more specific career pathways, student have additional incentive for higher achievement in general </a:t>
            </a:r>
            <a:r>
              <a:rPr lang="en-US" sz="4300" dirty="0" smtClean="0"/>
              <a:t>education.</a:t>
            </a:r>
          </a:p>
          <a:p>
            <a:endParaRPr lang="en-US" sz="4300" dirty="0"/>
          </a:p>
          <a:p>
            <a:pPr marL="0" indent="0">
              <a:buNone/>
            </a:pPr>
            <a:r>
              <a:rPr lang="en-US" sz="4300" dirty="0"/>
              <a:t>7</a:t>
            </a:r>
            <a:r>
              <a:rPr lang="en-US" sz="4300" dirty="0" smtClean="0"/>
              <a:t>.  </a:t>
            </a:r>
            <a:r>
              <a:rPr lang="en-US" sz="4300" b="1" i="1" dirty="0" smtClean="0"/>
              <a:t>Internships:  </a:t>
            </a:r>
            <a:r>
              <a:rPr lang="en-US" sz="4300" dirty="0" smtClean="0"/>
              <a:t>Internships and experiential learning link students to the workforce opportunities early and frequently.</a:t>
            </a:r>
            <a:endParaRPr lang="en-US" sz="4300" dirty="0"/>
          </a:p>
          <a:p>
            <a:endParaRPr lang="en-US" dirty="0"/>
          </a:p>
        </p:txBody>
      </p:sp>
      <p:sp>
        <p:nvSpPr>
          <p:cNvPr id="4" name="Slide Number Placeholder 3"/>
          <p:cNvSpPr>
            <a:spLocks noGrp="1"/>
          </p:cNvSpPr>
          <p:nvPr>
            <p:ph type="sldNum" sz="quarter" idx="12"/>
          </p:nvPr>
        </p:nvSpPr>
        <p:spPr/>
        <p:txBody>
          <a:bodyPr/>
          <a:lstStyle/>
          <a:p>
            <a:fld id="{8FB91FA8-6B8F-4BE3-9C9B-677BDE6A4A7A}" type="slidenum">
              <a:rPr lang="en-US" smtClean="0"/>
              <a:t>18</a:t>
            </a:fld>
            <a:endParaRPr lang="en-US"/>
          </a:p>
        </p:txBody>
      </p:sp>
    </p:spTree>
    <p:extLst>
      <p:ext uri="{BB962C8B-B14F-4D97-AF65-F5344CB8AC3E}">
        <p14:creationId xmlns:p14="http://schemas.microsoft.com/office/powerpoint/2010/main" val="31615815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en-US"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Strategies for Student Success at Trinity: Support</a:t>
            </a:r>
            <a:endPar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57200" y="1219200"/>
            <a:ext cx="8229600" cy="5181600"/>
          </a:xfrm>
        </p:spPr>
        <p:txBody>
          <a:bodyPr>
            <a:normAutofit fontScale="47500" lnSpcReduction="20000"/>
          </a:bodyPr>
          <a:lstStyle/>
          <a:p>
            <a:pPr marL="0" indent="0">
              <a:buNone/>
            </a:pPr>
            <a:r>
              <a:rPr lang="en-US" sz="4200" b="1" u="sng" dirty="0"/>
              <a:t>Academic Support</a:t>
            </a:r>
            <a:endParaRPr lang="en-US" sz="4200" b="1" dirty="0"/>
          </a:p>
          <a:p>
            <a:endParaRPr lang="en-US" dirty="0"/>
          </a:p>
          <a:p>
            <a:pPr marL="514350" indent="-514350">
              <a:buAutoNum type="arabicPeriod"/>
            </a:pPr>
            <a:r>
              <a:rPr lang="en-US" sz="3400" b="1" i="1" dirty="0" smtClean="0"/>
              <a:t>Tutors </a:t>
            </a:r>
            <a:r>
              <a:rPr lang="en-US" sz="3400" b="1" i="1" dirty="0"/>
              <a:t>and workshops:</a:t>
            </a:r>
            <a:r>
              <a:rPr lang="en-US" sz="3400" dirty="0"/>
              <a:t>  math, writing, critical </a:t>
            </a:r>
            <a:r>
              <a:rPr lang="en-US" sz="3400" dirty="0" smtClean="0"/>
              <a:t>reading.  “Monday Mathematics” has proven to be an immensely popular method to engage reluctant students in additional informal instruction with faculty members. </a:t>
            </a:r>
          </a:p>
          <a:p>
            <a:pPr marL="0" indent="0">
              <a:buNone/>
            </a:pPr>
            <a:endParaRPr lang="en-US" sz="3400" dirty="0"/>
          </a:p>
          <a:p>
            <a:pPr marL="514350" indent="-514350">
              <a:buAutoNum type="arabicPeriod" startAt="2"/>
            </a:pPr>
            <a:r>
              <a:rPr lang="en-US" sz="3400" b="1" i="1" dirty="0" smtClean="0"/>
              <a:t>Learning </a:t>
            </a:r>
            <a:r>
              <a:rPr lang="en-US" sz="3400" b="1" i="1" dirty="0"/>
              <a:t>skills </a:t>
            </a:r>
            <a:r>
              <a:rPr lang="en-US" sz="3400" b="1" i="1" dirty="0" smtClean="0"/>
              <a:t>support:  </a:t>
            </a:r>
            <a:r>
              <a:rPr lang="en-US" sz="3400" dirty="0" smtClean="0"/>
              <a:t>through the Academic Services Center students can access staff and programs that assist them with a wide variety of academic issues</a:t>
            </a:r>
          </a:p>
          <a:p>
            <a:pPr marL="0" indent="0">
              <a:buNone/>
            </a:pPr>
            <a:endParaRPr lang="en-US" sz="3400" dirty="0" smtClean="0"/>
          </a:p>
          <a:p>
            <a:pPr marL="514350" indent="-514350">
              <a:buAutoNum type="arabicPeriod" startAt="3"/>
            </a:pPr>
            <a:r>
              <a:rPr lang="en-US" sz="3400" b="1" i="1" dirty="0" smtClean="0"/>
              <a:t>Disabilities Support:</a:t>
            </a:r>
            <a:r>
              <a:rPr lang="en-US" sz="3400" dirty="0" smtClean="0"/>
              <a:t>  Trinity’s support for students with disabilities keeps expanding</a:t>
            </a:r>
            <a:endParaRPr lang="en-US" sz="3400" dirty="0"/>
          </a:p>
          <a:p>
            <a:pPr marL="0" indent="0">
              <a:buNone/>
            </a:pPr>
            <a:endParaRPr lang="en-US" sz="3400" dirty="0"/>
          </a:p>
          <a:p>
            <a:pPr marL="514350" indent="-514350">
              <a:buAutoNum type="arabicPeriod" startAt="4"/>
            </a:pPr>
            <a:r>
              <a:rPr lang="en-US" sz="3400" b="1" i="1" dirty="0" smtClean="0"/>
              <a:t>First Year Advising and Services:  </a:t>
            </a:r>
            <a:r>
              <a:rPr lang="en-US" sz="3400" dirty="0" smtClean="0"/>
              <a:t>Success in the first year is crucial to the ultimate goal of timely completion.  In addition to all of the other supports, Trinity’s first year experience program includes</a:t>
            </a:r>
          </a:p>
          <a:p>
            <a:pPr marL="0" indent="0">
              <a:buNone/>
            </a:pPr>
            <a:endParaRPr lang="en-US" sz="3800" dirty="0" smtClean="0"/>
          </a:p>
          <a:p>
            <a:pPr lvl="2" indent="-342900">
              <a:buFontTx/>
              <a:buChar char="-"/>
            </a:pPr>
            <a:r>
              <a:rPr lang="en-US" sz="3800" dirty="0" smtClean="0"/>
              <a:t>Professional Advising</a:t>
            </a:r>
          </a:p>
          <a:p>
            <a:pPr lvl="2" indent="-342900">
              <a:buFontTx/>
              <a:buChar char="-"/>
            </a:pPr>
            <a:r>
              <a:rPr lang="en-US" sz="3800" dirty="0" smtClean="0"/>
              <a:t>Entrance Assessment and Course schedule design</a:t>
            </a:r>
          </a:p>
          <a:p>
            <a:pPr lvl="2" indent="-342900">
              <a:buFontTx/>
              <a:buChar char="-"/>
            </a:pPr>
            <a:r>
              <a:rPr lang="en-US" sz="3800" dirty="0" smtClean="0"/>
              <a:t>Triage Program</a:t>
            </a:r>
          </a:p>
          <a:p>
            <a:pPr lvl="2" indent="-342900">
              <a:buFontTx/>
              <a:buChar char="-"/>
            </a:pPr>
            <a:r>
              <a:rPr lang="en-US" sz="3800" dirty="0" smtClean="0"/>
              <a:t>Intrusive Advising</a:t>
            </a:r>
          </a:p>
          <a:p>
            <a:pPr lvl="2" indent="-342900">
              <a:buFontTx/>
              <a:buChar char="-"/>
            </a:pPr>
            <a:r>
              <a:rPr lang="en-US" sz="3800" dirty="0" smtClean="0"/>
              <a:t>Attendance</a:t>
            </a:r>
          </a:p>
          <a:p>
            <a:pPr lvl="2" indent="-342900">
              <a:buFontTx/>
              <a:buChar char="-"/>
            </a:pPr>
            <a:r>
              <a:rPr lang="en-US" sz="3800" dirty="0" smtClean="0"/>
              <a:t>Health Assessment</a:t>
            </a:r>
          </a:p>
          <a:p>
            <a:endParaRPr lang="en-US" dirty="0"/>
          </a:p>
        </p:txBody>
      </p:sp>
      <p:sp>
        <p:nvSpPr>
          <p:cNvPr id="4" name="Slide Number Placeholder 3"/>
          <p:cNvSpPr>
            <a:spLocks noGrp="1"/>
          </p:cNvSpPr>
          <p:nvPr>
            <p:ph type="sldNum" sz="quarter" idx="12"/>
          </p:nvPr>
        </p:nvSpPr>
        <p:spPr/>
        <p:txBody>
          <a:bodyPr/>
          <a:lstStyle/>
          <a:p>
            <a:fld id="{8FB91FA8-6B8F-4BE3-9C9B-677BDE6A4A7A}" type="slidenum">
              <a:rPr lang="en-US" smtClean="0"/>
              <a:t>19</a:t>
            </a:fld>
            <a:endParaRPr lang="en-US"/>
          </a:p>
        </p:txBody>
      </p:sp>
    </p:spTree>
    <p:extLst>
      <p:ext uri="{BB962C8B-B14F-4D97-AF65-F5344CB8AC3E}">
        <p14:creationId xmlns:p14="http://schemas.microsoft.com/office/powerpoint/2010/main" val="37202181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514600"/>
            <a:ext cx="7772400" cy="1470025"/>
          </a:xfrm>
        </p:spPr>
        <p:txBody>
          <a:bodyPr>
            <a:noAutofit/>
          </a:bodyPr>
          <a:lstStyle/>
          <a:p>
            <a: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In 1991, a Middle States reviewer noted that Trinity’s choice to sustain its historic mission focus on women was harder and produced more dramatic change than if Trinity had simply “gone coed.”</a:t>
            </a:r>
            <a:b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The reviewer was quite right.  Trinity’s commitment to sustaining the “soul” of the institution in mission triggered a paradigm shift in populations, programs and services that continues to this day.</a:t>
            </a:r>
            <a:endParaRPr lang="en-US"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endParaRPr>
          </a:p>
        </p:txBody>
      </p:sp>
    </p:spTree>
    <p:extLst>
      <p:ext uri="{BB962C8B-B14F-4D97-AF65-F5344CB8AC3E}">
        <p14:creationId xmlns:p14="http://schemas.microsoft.com/office/powerpoint/2010/main" val="30872743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en-US" sz="3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Strategies for Student Success:  Co-Curricular</a:t>
            </a:r>
            <a:endParaRPr lang="en-US" sz="3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57200" y="1143000"/>
            <a:ext cx="8229600" cy="5334000"/>
          </a:xfrm>
        </p:spPr>
        <p:txBody>
          <a:bodyPr>
            <a:normAutofit fontScale="25000" lnSpcReduction="20000"/>
          </a:bodyPr>
          <a:lstStyle/>
          <a:p>
            <a:pPr marL="0" indent="0">
              <a:buNone/>
            </a:pPr>
            <a:r>
              <a:rPr lang="en-US" sz="7200" b="1" u="sng" dirty="0"/>
              <a:t>Co-Curricular Support and Services</a:t>
            </a:r>
            <a:endParaRPr lang="en-US" sz="7200" b="1" dirty="0"/>
          </a:p>
          <a:p>
            <a:pPr marL="0" indent="0">
              <a:buNone/>
            </a:pPr>
            <a:endParaRPr lang="en-US" sz="5600" dirty="0"/>
          </a:p>
          <a:p>
            <a:pPr marL="914400" indent="-914400">
              <a:buAutoNum type="arabicPeriod"/>
            </a:pPr>
            <a:r>
              <a:rPr lang="en-US" sz="7200" b="1" i="1" dirty="0" smtClean="0"/>
              <a:t>Health Services</a:t>
            </a:r>
            <a:endParaRPr lang="en-US" sz="7200" dirty="0"/>
          </a:p>
          <a:p>
            <a:pPr marL="914400" indent="-914400">
              <a:buAutoNum type="arabicPeriod" startAt="2"/>
            </a:pPr>
            <a:r>
              <a:rPr lang="en-US" sz="7200" b="1" i="1" dirty="0" smtClean="0"/>
              <a:t>Residence Life</a:t>
            </a:r>
            <a:endParaRPr lang="en-US" sz="7200" dirty="0" smtClean="0"/>
          </a:p>
          <a:p>
            <a:pPr marL="914400" indent="-914400">
              <a:buAutoNum type="arabicPeriod" startAt="3"/>
            </a:pPr>
            <a:r>
              <a:rPr lang="en-US" sz="7200" b="1" i="1" dirty="0" smtClean="0"/>
              <a:t>Athletics</a:t>
            </a:r>
            <a:endParaRPr lang="en-US" sz="7200" dirty="0" smtClean="0"/>
          </a:p>
          <a:p>
            <a:pPr marL="914400" indent="-914400">
              <a:buAutoNum type="arabicPeriod" startAt="4"/>
            </a:pPr>
            <a:r>
              <a:rPr lang="en-US" sz="7200" b="1" i="1" dirty="0" smtClean="0"/>
              <a:t>Campus Ministry</a:t>
            </a:r>
            <a:endParaRPr lang="en-US" sz="7200" dirty="0" smtClean="0"/>
          </a:p>
          <a:p>
            <a:pPr marL="914400" indent="-914400">
              <a:buAutoNum type="arabicPeriod" startAt="5"/>
            </a:pPr>
            <a:r>
              <a:rPr lang="en-US" sz="7200" b="1" i="1" dirty="0" smtClean="0"/>
              <a:t>Traditions</a:t>
            </a:r>
            <a:r>
              <a:rPr lang="en-US" sz="7200" b="1" i="1" dirty="0"/>
              <a:t>:  Signs and Symbols of </a:t>
            </a:r>
            <a:r>
              <a:rPr lang="en-US" sz="7200" b="1" i="1" dirty="0" smtClean="0"/>
              <a:t>Belonging</a:t>
            </a:r>
            <a:endParaRPr lang="en-US" sz="7200" b="1" i="1" dirty="0"/>
          </a:p>
          <a:p>
            <a:pPr marL="914400" indent="-914400">
              <a:buAutoNum type="arabicPeriod" startAt="5"/>
            </a:pPr>
            <a:endParaRPr lang="en-US" sz="7200" b="1" i="1" dirty="0" smtClean="0"/>
          </a:p>
          <a:p>
            <a:pPr marL="0" indent="0">
              <a:buNone/>
            </a:pPr>
            <a:r>
              <a:rPr lang="en-US" sz="7200" b="1" i="1" u="sng" dirty="0" smtClean="0"/>
              <a:t>Partnerships</a:t>
            </a:r>
            <a:endParaRPr lang="en-US" sz="7200" i="1" dirty="0" smtClean="0"/>
          </a:p>
          <a:p>
            <a:pPr marL="0" indent="0">
              <a:buNone/>
            </a:pPr>
            <a:endParaRPr lang="en-US" sz="7200" b="1" i="1" u="sng" dirty="0"/>
          </a:p>
          <a:p>
            <a:pPr marL="0" indent="0">
              <a:buNone/>
            </a:pPr>
            <a:r>
              <a:rPr lang="en-US" sz="7200" b="1" i="1" dirty="0" smtClean="0"/>
              <a:t>1.	College Success Foundation</a:t>
            </a:r>
          </a:p>
          <a:p>
            <a:pPr marL="0" indent="0">
              <a:buNone/>
            </a:pPr>
            <a:r>
              <a:rPr lang="en-US" sz="7200" b="1" i="1" dirty="0" smtClean="0"/>
              <a:t>2.	College Access Program</a:t>
            </a:r>
          </a:p>
          <a:p>
            <a:pPr marL="0" indent="0">
              <a:buNone/>
            </a:pPr>
            <a:r>
              <a:rPr lang="en-US" sz="7200" b="1" i="1" dirty="0" smtClean="0"/>
              <a:t>3.	KIPP, other charter schools, public schools, Catholic schools</a:t>
            </a:r>
          </a:p>
          <a:p>
            <a:pPr marL="0" indent="0">
              <a:buNone/>
            </a:pPr>
            <a:r>
              <a:rPr lang="en-US" sz="7200" b="1" i="1" dirty="0" smtClean="0"/>
              <a:t>4.	Cristo Rey Network</a:t>
            </a:r>
          </a:p>
          <a:p>
            <a:pPr marL="0" indent="0">
              <a:buNone/>
            </a:pPr>
            <a:r>
              <a:rPr lang="en-US" sz="7200" b="1" i="1" dirty="0" smtClean="0"/>
              <a:t>5.	Girl Scouts</a:t>
            </a:r>
          </a:p>
          <a:p>
            <a:pPr marL="0" indent="0">
              <a:buNone/>
            </a:pPr>
            <a:r>
              <a:rPr lang="en-US" sz="7200" b="1" i="1" dirty="0" smtClean="0"/>
              <a:t>6.	Jumpstart</a:t>
            </a:r>
          </a:p>
          <a:p>
            <a:pPr marL="0" indent="0">
              <a:buNone/>
            </a:pPr>
            <a:endParaRPr lang="en-US" sz="7200" dirty="0" smtClean="0"/>
          </a:p>
          <a:p>
            <a:pPr marL="0" indent="0">
              <a:buNone/>
            </a:pPr>
            <a:endParaRPr lang="en-US" sz="5600" dirty="0" smtClean="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8FB91FA8-6B8F-4BE3-9C9B-677BDE6A4A7A}" type="slidenum">
              <a:rPr lang="en-US" smtClean="0"/>
              <a:t>20</a:t>
            </a:fld>
            <a:endParaRPr lang="en-US"/>
          </a:p>
        </p:txBody>
      </p:sp>
    </p:spTree>
    <p:extLst>
      <p:ext uri="{BB962C8B-B14F-4D97-AF65-F5344CB8AC3E}">
        <p14:creationId xmlns:p14="http://schemas.microsoft.com/office/powerpoint/2010/main" val="36844191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Successful Outcomes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Content Placeholder 2"/>
          <p:cNvSpPr>
            <a:spLocks noGrp="1"/>
          </p:cNvSpPr>
          <p:nvPr>
            <p:ph idx="1"/>
          </p:nvPr>
        </p:nvSpPr>
        <p:spPr>
          <a:xfrm>
            <a:off x="457200" y="1219200"/>
            <a:ext cx="8229600" cy="5181600"/>
          </a:xfrm>
        </p:spPr>
        <p:txBody>
          <a:bodyPr>
            <a:noAutofit/>
          </a:bodyPr>
          <a:lstStyle/>
          <a:p>
            <a:pPr marL="0" indent="0">
              <a:buNone/>
            </a:pPr>
            <a:r>
              <a:rPr lang="en-US" sz="1800" dirty="0" smtClean="0"/>
              <a:t>A recent survey of Trinity graduates from 2002 to 2012 (survey still in process) points to these results: </a:t>
            </a:r>
            <a:r>
              <a:rPr lang="en-US" sz="1800" i="1" dirty="0" smtClean="0"/>
              <a:t>of those who have answered…</a:t>
            </a:r>
            <a:endParaRPr lang="en-US" sz="1600" i="1" dirty="0" smtClean="0"/>
          </a:p>
          <a:p>
            <a:pPr marL="0" indent="0">
              <a:buNone/>
            </a:pPr>
            <a:endParaRPr lang="en-US" sz="1600" i="1" dirty="0"/>
          </a:p>
          <a:p>
            <a:r>
              <a:rPr lang="en-US" sz="1600" dirty="0" smtClean="0"/>
              <a:t>95% are currently employed with a median salary range of $60,000-$69,000</a:t>
            </a:r>
          </a:p>
          <a:p>
            <a:pPr marL="0" indent="0">
              <a:buNone/>
            </a:pPr>
            <a:endParaRPr lang="en-US" sz="1600" dirty="0"/>
          </a:p>
          <a:p>
            <a:r>
              <a:rPr lang="en-US" sz="1600" dirty="0" smtClean="0"/>
              <a:t>70% have pursued some graduate studies since graduation; 60% have completed graduate degrees and 36% are still enrolled for a total persistence/completion rate of 96% for graduate degrees;  the graduate schools they have attended include universities such as Georgetown, the London School of Economics, American University, Howard University, the University of Pennsylvania, UMUC, Bowie, Towson, Phoenix and Trinity</a:t>
            </a:r>
          </a:p>
          <a:p>
            <a:endParaRPr lang="en-US" sz="1600" dirty="0"/>
          </a:p>
          <a:p>
            <a:r>
              <a:rPr lang="en-US" sz="1600" dirty="0" smtClean="0"/>
              <a:t>Within </a:t>
            </a:r>
            <a:r>
              <a:rPr lang="en-US" sz="1600" dirty="0"/>
              <a:t>one year of graduation, 78% reported that they were immediately employed and 32% were in graduate </a:t>
            </a:r>
            <a:r>
              <a:rPr lang="en-US" sz="1600" dirty="0" smtClean="0"/>
              <a:t>school</a:t>
            </a:r>
          </a:p>
          <a:p>
            <a:pPr marL="0" indent="0">
              <a:buNone/>
            </a:pPr>
            <a:endParaRPr lang="en-US" sz="1600" dirty="0" smtClean="0"/>
          </a:p>
          <a:p>
            <a:r>
              <a:rPr lang="en-US" sz="1600" dirty="0" smtClean="0"/>
              <a:t>85% of respondents say that they are employed in the same or related field as their major, or in a different field by choice;</a:t>
            </a:r>
          </a:p>
          <a:p>
            <a:pPr marL="0" indent="0">
              <a:buNone/>
            </a:pPr>
            <a:endParaRPr lang="en-US" sz="1600" dirty="0" smtClean="0"/>
          </a:p>
          <a:p>
            <a:r>
              <a:rPr lang="en-US" sz="1600" dirty="0" smtClean="0"/>
              <a:t>The most important knowledge and skills the respondents said they received from their Trinity education include excellence in written and oral communication, critical thinking and a deep sense of ethics.</a:t>
            </a:r>
            <a:endParaRPr lang="en-US" sz="1600" dirty="0"/>
          </a:p>
        </p:txBody>
      </p:sp>
      <p:sp>
        <p:nvSpPr>
          <p:cNvPr id="4" name="Slide Number Placeholder 3"/>
          <p:cNvSpPr>
            <a:spLocks noGrp="1"/>
          </p:cNvSpPr>
          <p:nvPr>
            <p:ph type="sldNum" sz="quarter" idx="12"/>
          </p:nvPr>
        </p:nvSpPr>
        <p:spPr/>
        <p:txBody>
          <a:bodyPr/>
          <a:lstStyle/>
          <a:p>
            <a:fld id="{8FB91FA8-6B8F-4BE3-9C9B-677BDE6A4A7A}" type="slidenum">
              <a:rPr lang="en-US" smtClean="0"/>
              <a:t>21</a:t>
            </a:fld>
            <a:endParaRPr lang="en-US"/>
          </a:p>
        </p:txBody>
      </p:sp>
    </p:spTree>
    <p:extLst>
      <p:ext uri="{BB962C8B-B14F-4D97-AF65-F5344CB8AC3E}">
        <p14:creationId xmlns:p14="http://schemas.microsoft.com/office/powerpoint/2010/main" val="1562702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4683" y="-477253"/>
            <a:ext cx="14718641" cy="7315200"/>
          </a:xfrm>
          <a:prstGeom prst="rect">
            <a:avLst/>
          </a:prstGeom>
        </p:spPr>
      </p:pic>
      <p:sp>
        <p:nvSpPr>
          <p:cNvPr id="4" name="Title 3"/>
          <p:cNvSpPr>
            <a:spLocks noGrp="1"/>
          </p:cNvSpPr>
          <p:nvPr>
            <p:ph type="ctrTitle"/>
          </p:nvPr>
        </p:nvSpPr>
        <p:spPr>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What better work can there be than to change lives through education?</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123951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
          <p:cNvGraphicFramePr>
            <a:graphicFrameLocks noChangeAspect="1"/>
          </p:cNvGraphicFramePr>
          <p:nvPr>
            <p:extLst>
              <p:ext uri="{D42A27DB-BD31-4B8C-83A1-F6EECF244321}">
                <p14:modId xmlns:p14="http://schemas.microsoft.com/office/powerpoint/2010/main" val="1390882242"/>
              </p:ext>
            </p:extLst>
          </p:nvPr>
        </p:nvGraphicFramePr>
        <p:xfrm>
          <a:off x="76200" y="0"/>
          <a:ext cx="9067800" cy="6799263"/>
        </p:xfrm>
        <a:graphic>
          <a:graphicData uri="http://schemas.openxmlformats.org/presentationml/2006/ole">
            <mc:AlternateContent xmlns:mc="http://schemas.openxmlformats.org/markup-compatibility/2006">
              <mc:Choice xmlns:v="urn:schemas-microsoft-com:vml" Requires="v">
                <p:oleObj spid="_x0000_s2072" name="Chart" r:id="rId4" imgW="4248059" imgH="3181437" progId="MSGraph.Chart.8">
                  <p:embed/>
                </p:oleObj>
              </mc:Choice>
              <mc:Fallback>
                <p:oleObj name="Chart" r:id="rId4" imgW="4248059" imgH="3181437" progId="MSGraph.Chart.8">
                  <p:embed/>
                  <p:pic>
                    <p:nvPicPr>
                      <p:cNvPr id="0" name=""/>
                      <p:cNvPicPr>
                        <a:picLocks noChangeAspect="1" noChangeArrowheads="1"/>
                      </p:cNvPicPr>
                      <p:nvPr/>
                    </p:nvPicPr>
                    <p:blipFill>
                      <a:blip r:embed="rId5"/>
                      <a:srcRect/>
                      <a:stretch>
                        <a:fillRect/>
                      </a:stretch>
                    </p:blipFill>
                    <p:spPr bwMode="auto">
                      <a:xfrm>
                        <a:off x="76200" y="0"/>
                        <a:ext cx="9067800" cy="6799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TextBox 2"/>
          <p:cNvSpPr txBox="1"/>
          <p:nvPr/>
        </p:nvSpPr>
        <p:spPr>
          <a:xfrm>
            <a:off x="2971800" y="4648200"/>
            <a:ext cx="5410200" cy="1200329"/>
          </a:xfrm>
          <a:prstGeom prst="rect">
            <a:avLst/>
          </a:prstGeom>
          <a:noFill/>
        </p:spPr>
        <p:txBody>
          <a:bodyPr wrap="square" rtlCol="0">
            <a:spAutoFit/>
          </a:bodyPr>
          <a:lstStyle/>
          <a:p>
            <a:pPr algn="r"/>
            <a:r>
              <a:rPr lang="en-US" dirty="0" smtClean="0"/>
              <a:t>Trinity’s enrollment of full-time traditional undergraduates  grew </a:t>
            </a:r>
          </a:p>
          <a:p>
            <a:pPr algn="r"/>
            <a:r>
              <a:rPr lang="en-US" dirty="0" smtClean="0"/>
              <a:t>from 19 students on opening day in 1900 </a:t>
            </a:r>
          </a:p>
          <a:p>
            <a:pPr algn="r"/>
            <a:r>
              <a:rPr lang="en-US" dirty="0" smtClean="0"/>
              <a:t>to the peak in 1968 at 966 students.</a:t>
            </a:r>
            <a:endParaRPr lang="en-US" dirty="0"/>
          </a:p>
        </p:txBody>
      </p:sp>
      <p:sp>
        <p:nvSpPr>
          <p:cNvPr id="4" name="Slide Number Placeholder 3"/>
          <p:cNvSpPr>
            <a:spLocks noGrp="1"/>
          </p:cNvSpPr>
          <p:nvPr>
            <p:ph type="sldNum" sz="quarter" idx="12"/>
          </p:nvPr>
        </p:nvSpPr>
        <p:spPr/>
        <p:txBody>
          <a:bodyPr/>
          <a:lstStyle/>
          <a:p>
            <a:fld id="{8FB91FA8-6B8F-4BE3-9C9B-677BDE6A4A7A}" type="slidenum">
              <a:rPr lang="en-US" smtClean="0"/>
              <a:t>3</a:t>
            </a:fld>
            <a:endParaRPr lang="en-US"/>
          </a:p>
        </p:txBody>
      </p:sp>
    </p:spTree>
    <p:extLst>
      <p:ext uri="{BB962C8B-B14F-4D97-AF65-F5344CB8AC3E}">
        <p14:creationId xmlns:p14="http://schemas.microsoft.com/office/powerpoint/2010/main" val="833788764"/>
      </p:ext>
    </p:extLst>
  </p:cSld>
  <p:clrMapOvr>
    <a:masterClrMapping/>
  </p:clrMapOvr>
  <p:transition spd="med">
    <p:strips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
          <p:cNvGraphicFramePr>
            <a:graphicFrameLocks noChangeAspect="1"/>
          </p:cNvGraphicFramePr>
          <p:nvPr>
            <p:extLst>
              <p:ext uri="{D42A27DB-BD31-4B8C-83A1-F6EECF244321}">
                <p14:modId xmlns:p14="http://schemas.microsoft.com/office/powerpoint/2010/main" val="3158512693"/>
              </p:ext>
            </p:extLst>
          </p:nvPr>
        </p:nvGraphicFramePr>
        <p:xfrm>
          <a:off x="50800" y="0"/>
          <a:ext cx="9067800" cy="6799263"/>
        </p:xfrm>
        <a:graphic>
          <a:graphicData uri="http://schemas.openxmlformats.org/presentationml/2006/ole">
            <mc:AlternateContent xmlns:mc="http://schemas.openxmlformats.org/markup-compatibility/2006">
              <mc:Choice xmlns:v="urn:schemas-microsoft-com:vml" Requires="v">
                <p:oleObj spid="_x0000_s3096" name="Chart" r:id="rId4" imgW="4248059" imgH="3181437" progId="MSGraph.Chart.8">
                  <p:embed/>
                </p:oleObj>
              </mc:Choice>
              <mc:Fallback>
                <p:oleObj name="Chart" r:id="rId4" imgW="4248059" imgH="3181437" progId="MSGraph.Chart.8">
                  <p:embed/>
                  <p:pic>
                    <p:nvPicPr>
                      <p:cNvPr id="0" name=""/>
                      <p:cNvPicPr>
                        <a:picLocks noChangeAspect="1" noChangeArrowheads="1"/>
                      </p:cNvPicPr>
                      <p:nvPr/>
                    </p:nvPicPr>
                    <p:blipFill>
                      <a:blip r:embed="rId5"/>
                      <a:srcRect/>
                      <a:stretch>
                        <a:fillRect/>
                      </a:stretch>
                    </p:blipFill>
                    <p:spPr bwMode="auto">
                      <a:xfrm>
                        <a:off x="50800" y="0"/>
                        <a:ext cx="9067800" cy="6799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TextBox 2"/>
          <p:cNvSpPr txBox="1"/>
          <p:nvPr/>
        </p:nvSpPr>
        <p:spPr>
          <a:xfrm>
            <a:off x="3733800" y="4724400"/>
            <a:ext cx="4769126" cy="1077218"/>
          </a:xfrm>
          <a:prstGeom prst="rect">
            <a:avLst/>
          </a:prstGeom>
          <a:noFill/>
        </p:spPr>
        <p:txBody>
          <a:bodyPr wrap="none" rtlCol="0">
            <a:spAutoFit/>
          </a:bodyPr>
          <a:lstStyle/>
          <a:p>
            <a:pPr algn="r"/>
            <a:r>
              <a:rPr lang="en-US" sz="1600" dirty="0" smtClean="0"/>
              <a:t>From a high of 966 students in 1968, </a:t>
            </a:r>
          </a:p>
          <a:p>
            <a:pPr algn="r"/>
            <a:r>
              <a:rPr lang="en-US" sz="1600" dirty="0" smtClean="0"/>
              <a:t>Trinity’s full-time undergraduate enrollment </a:t>
            </a:r>
          </a:p>
          <a:p>
            <a:pPr algn="r"/>
            <a:r>
              <a:rPr lang="en-US" sz="1600" dirty="0"/>
              <a:t>d</a:t>
            </a:r>
            <a:r>
              <a:rPr lang="en-US" sz="1600" dirty="0" smtClean="0"/>
              <a:t>eclined to 323 in 1993. This still all-female population </a:t>
            </a:r>
          </a:p>
          <a:p>
            <a:pPr algn="r"/>
            <a:r>
              <a:rPr lang="en-US" sz="1600" dirty="0" smtClean="0"/>
              <a:t>is now enrolled in the College of Arts and Sciences</a:t>
            </a:r>
            <a:endParaRPr lang="en-US" sz="1600" dirty="0"/>
          </a:p>
        </p:txBody>
      </p:sp>
      <p:sp>
        <p:nvSpPr>
          <p:cNvPr id="4" name="Slide Number Placeholder 3"/>
          <p:cNvSpPr>
            <a:spLocks noGrp="1"/>
          </p:cNvSpPr>
          <p:nvPr>
            <p:ph type="sldNum" sz="quarter" idx="12"/>
          </p:nvPr>
        </p:nvSpPr>
        <p:spPr/>
        <p:txBody>
          <a:bodyPr/>
          <a:lstStyle/>
          <a:p>
            <a:fld id="{8FB91FA8-6B8F-4BE3-9C9B-677BDE6A4A7A}" type="slidenum">
              <a:rPr lang="en-US" smtClean="0"/>
              <a:t>4</a:t>
            </a:fld>
            <a:endParaRPr lang="en-US"/>
          </a:p>
        </p:txBody>
      </p:sp>
    </p:spTree>
    <p:extLst>
      <p:ext uri="{BB962C8B-B14F-4D97-AF65-F5344CB8AC3E}">
        <p14:creationId xmlns:p14="http://schemas.microsoft.com/office/powerpoint/2010/main" val="2088630297"/>
      </p:ext>
    </p:extLst>
  </p:cSld>
  <p:clrMapOvr>
    <a:masterClrMapping/>
  </p:clrMapOvr>
  <p:transition spd="med">
    <p:strips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
          <p:cNvGraphicFramePr>
            <a:graphicFrameLocks noChangeAspect="1"/>
          </p:cNvGraphicFramePr>
          <p:nvPr>
            <p:extLst>
              <p:ext uri="{D42A27DB-BD31-4B8C-83A1-F6EECF244321}">
                <p14:modId xmlns:p14="http://schemas.microsoft.com/office/powerpoint/2010/main" val="1966007391"/>
              </p:ext>
            </p:extLst>
          </p:nvPr>
        </p:nvGraphicFramePr>
        <p:xfrm>
          <a:off x="50800" y="0"/>
          <a:ext cx="9067800" cy="6799263"/>
        </p:xfrm>
        <a:graphic>
          <a:graphicData uri="http://schemas.openxmlformats.org/presentationml/2006/ole">
            <mc:AlternateContent xmlns:mc="http://schemas.openxmlformats.org/markup-compatibility/2006">
              <mc:Choice xmlns:v="urn:schemas-microsoft-com:vml" Requires="v">
                <p:oleObj spid="_x0000_s4120" name="Chart" r:id="rId4" imgW="4248059" imgH="3181437" progId="MSGraph.Chart.8">
                  <p:embed/>
                </p:oleObj>
              </mc:Choice>
              <mc:Fallback>
                <p:oleObj name="Chart" r:id="rId4" imgW="4248059" imgH="3181437" progId="MSGraph.Chart.8">
                  <p:embed/>
                  <p:pic>
                    <p:nvPicPr>
                      <p:cNvPr id="0" name=""/>
                      <p:cNvPicPr>
                        <a:picLocks noChangeAspect="1" noChangeArrowheads="1"/>
                      </p:cNvPicPr>
                      <p:nvPr/>
                    </p:nvPicPr>
                    <p:blipFill>
                      <a:blip r:embed="rId5"/>
                      <a:srcRect/>
                      <a:stretch>
                        <a:fillRect/>
                      </a:stretch>
                    </p:blipFill>
                    <p:spPr bwMode="auto">
                      <a:xfrm>
                        <a:off x="50800" y="0"/>
                        <a:ext cx="9067800" cy="6799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TextBox 5"/>
          <p:cNvSpPr txBox="1"/>
          <p:nvPr/>
        </p:nvSpPr>
        <p:spPr>
          <a:xfrm>
            <a:off x="2362479" y="4800600"/>
            <a:ext cx="6248121" cy="1169551"/>
          </a:xfrm>
          <a:prstGeom prst="rect">
            <a:avLst/>
          </a:prstGeom>
          <a:noFill/>
        </p:spPr>
        <p:txBody>
          <a:bodyPr wrap="none" rtlCol="0">
            <a:spAutoFit/>
          </a:bodyPr>
          <a:lstStyle/>
          <a:p>
            <a:pPr algn="r"/>
            <a:r>
              <a:rPr lang="en-US" sz="1400" dirty="0" smtClean="0"/>
              <a:t>Trinity’s full-time undergraduate enrollment (CAS) grew again</a:t>
            </a:r>
          </a:p>
          <a:p>
            <a:pPr algn="r"/>
            <a:r>
              <a:rPr lang="en-US" sz="1400" dirty="0"/>
              <a:t>f</a:t>
            </a:r>
            <a:r>
              <a:rPr lang="en-US" sz="1400" dirty="0" smtClean="0"/>
              <a:t>rom 323 in 1993 to 1038 in 2012 but many changes</a:t>
            </a:r>
          </a:p>
          <a:p>
            <a:pPr algn="r"/>
            <a:r>
              <a:rPr lang="en-US" sz="1400" dirty="0" smtClean="0"/>
              <a:t>were necessary to trigger this renaissance.  And even 1000 full-time students today</a:t>
            </a:r>
          </a:p>
          <a:p>
            <a:pPr algn="r"/>
            <a:r>
              <a:rPr lang="en-US" sz="1400" dirty="0"/>
              <a:t>w</a:t>
            </a:r>
            <a:r>
              <a:rPr lang="en-US" sz="1400" dirty="0" smtClean="0"/>
              <a:t>ould not be enough to sustain institutional quality and innovation.  </a:t>
            </a:r>
          </a:p>
          <a:p>
            <a:pPr algn="r"/>
            <a:r>
              <a:rPr lang="en-US" sz="1400" dirty="0" smtClean="0"/>
              <a:t>Strategic enrollment goals call for a combined enrollment of 3,000 in all programs.</a:t>
            </a:r>
            <a:endParaRPr lang="en-US" sz="1400" dirty="0"/>
          </a:p>
        </p:txBody>
      </p:sp>
      <p:sp>
        <p:nvSpPr>
          <p:cNvPr id="3" name="Slide Number Placeholder 2"/>
          <p:cNvSpPr>
            <a:spLocks noGrp="1"/>
          </p:cNvSpPr>
          <p:nvPr>
            <p:ph type="sldNum" sz="quarter" idx="12"/>
          </p:nvPr>
        </p:nvSpPr>
        <p:spPr/>
        <p:txBody>
          <a:bodyPr/>
          <a:lstStyle/>
          <a:p>
            <a:fld id="{8FB91FA8-6B8F-4BE3-9C9B-677BDE6A4A7A}" type="slidenum">
              <a:rPr lang="en-US" smtClean="0"/>
              <a:t>5</a:t>
            </a:fld>
            <a:endParaRPr lang="en-US"/>
          </a:p>
        </p:txBody>
      </p:sp>
    </p:spTree>
    <p:extLst>
      <p:ext uri="{BB962C8B-B14F-4D97-AF65-F5344CB8AC3E}">
        <p14:creationId xmlns:p14="http://schemas.microsoft.com/office/powerpoint/2010/main" val="1477623492"/>
      </p:ext>
    </p:extLst>
  </p:cSld>
  <p:clrMapOvr>
    <a:masterClrMapping/>
  </p:clrMapOvr>
  <p:transition spd="med">
    <p:strips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
          <p:cNvGraphicFramePr>
            <a:graphicFrameLocks noChangeAspect="1"/>
          </p:cNvGraphicFramePr>
          <p:nvPr>
            <p:extLst>
              <p:ext uri="{D42A27DB-BD31-4B8C-83A1-F6EECF244321}">
                <p14:modId xmlns:p14="http://schemas.microsoft.com/office/powerpoint/2010/main" val="1394861202"/>
              </p:ext>
            </p:extLst>
          </p:nvPr>
        </p:nvGraphicFramePr>
        <p:xfrm>
          <a:off x="50800" y="0"/>
          <a:ext cx="9067800" cy="6799263"/>
        </p:xfrm>
        <a:graphic>
          <a:graphicData uri="http://schemas.openxmlformats.org/presentationml/2006/ole">
            <mc:AlternateContent xmlns:mc="http://schemas.openxmlformats.org/markup-compatibility/2006">
              <mc:Choice xmlns:v="urn:schemas-microsoft-com:vml" Requires="v">
                <p:oleObj spid="_x0000_s5144" name="Chart" r:id="rId4" imgW="4248059" imgH="3181437" progId="MSGraph.Chart.8">
                  <p:embed/>
                </p:oleObj>
              </mc:Choice>
              <mc:Fallback>
                <p:oleObj name="Chart" r:id="rId4" imgW="4248059" imgH="3181437" progId="MSGraph.Chart.8">
                  <p:embed/>
                  <p:pic>
                    <p:nvPicPr>
                      <p:cNvPr id="0" name=""/>
                      <p:cNvPicPr>
                        <a:picLocks noChangeAspect="1" noChangeArrowheads="1"/>
                      </p:cNvPicPr>
                      <p:nvPr/>
                    </p:nvPicPr>
                    <p:blipFill>
                      <a:blip r:embed="rId5"/>
                      <a:srcRect/>
                      <a:stretch>
                        <a:fillRect/>
                      </a:stretch>
                    </p:blipFill>
                    <p:spPr bwMode="auto">
                      <a:xfrm>
                        <a:off x="50800" y="0"/>
                        <a:ext cx="9067800" cy="6799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TextBox 2"/>
          <p:cNvSpPr txBox="1"/>
          <p:nvPr/>
        </p:nvSpPr>
        <p:spPr>
          <a:xfrm>
            <a:off x="2342089" y="5257800"/>
            <a:ext cx="6268511" cy="738664"/>
          </a:xfrm>
          <a:prstGeom prst="rect">
            <a:avLst/>
          </a:prstGeom>
          <a:noFill/>
        </p:spPr>
        <p:txBody>
          <a:bodyPr wrap="none" rtlCol="0">
            <a:spAutoFit/>
          </a:bodyPr>
          <a:lstStyle/>
          <a:p>
            <a:pPr algn="r"/>
            <a:r>
              <a:rPr lang="en-US" sz="1400" dirty="0" smtClean="0"/>
              <a:t>As early as 1966 Trinity began to add new enrollment elements,</a:t>
            </a:r>
          </a:p>
          <a:p>
            <a:pPr algn="r"/>
            <a:r>
              <a:rPr lang="en-US" sz="1400" dirty="0"/>
              <a:t>a</a:t>
            </a:r>
            <a:r>
              <a:rPr lang="en-US" sz="1400" dirty="0" smtClean="0"/>
              <a:t>nd the addition of the coeducational M.A.T. (now the School of Education)</a:t>
            </a:r>
          </a:p>
          <a:p>
            <a:pPr algn="r"/>
            <a:r>
              <a:rPr lang="en-US" sz="1400" dirty="0" smtClean="0"/>
              <a:t>helped to support the institution in the years when traditional enrollment declined.</a:t>
            </a:r>
            <a:endParaRPr lang="en-US" sz="1400" dirty="0"/>
          </a:p>
        </p:txBody>
      </p:sp>
      <p:sp>
        <p:nvSpPr>
          <p:cNvPr id="4" name="Slide Number Placeholder 3"/>
          <p:cNvSpPr>
            <a:spLocks noGrp="1"/>
          </p:cNvSpPr>
          <p:nvPr>
            <p:ph type="sldNum" sz="quarter" idx="12"/>
          </p:nvPr>
        </p:nvSpPr>
        <p:spPr/>
        <p:txBody>
          <a:bodyPr/>
          <a:lstStyle/>
          <a:p>
            <a:fld id="{8FB91FA8-6B8F-4BE3-9C9B-677BDE6A4A7A}" type="slidenum">
              <a:rPr lang="en-US" smtClean="0"/>
              <a:t>6</a:t>
            </a:fld>
            <a:endParaRPr lang="en-US"/>
          </a:p>
        </p:txBody>
      </p:sp>
    </p:spTree>
    <p:extLst>
      <p:ext uri="{BB962C8B-B14F-4D97-AF65-F5344CB8AC3E}">
        <p14:creationId xmlns:p14="http://schemas.microsoft.com/office/powerpoint/2010/main" val="2125763305"/>
      </p:ext>
    </p:extLst>
  </p:cSld>
  <p:clrMapOvr>
    <a:masterClrMapping/>
  </p:clrMapOvr>
  <p:transition spd="med">
    <p:strips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
          <p:cNvGraphicFramePr>
            <a:graphicFrameLocks noChangeAspect="1"/>
          </p:cNvGraphicFramePr>
          <p:nvPr>
            <p:extLst>
              <p:ext uri="{D42A27DB-BD31-4B8C-83A1-F6EECF244321}">
                <p14:modId xmlns:p14="http://schemas.microsoft.com/office/powerpoint/2010/main" val="1879115555"/>
              </p:ext>
            </p:extLst>
          </p:nvPr>
        </p:nvGraphicFramePr>
        <p:xfrm>
          <a:off x="50800" y="0"/>
          <a:ext cx="9067800" cy="6799263"/>
        </p:xfrm>
        <a:graphic>
          <a:graphicData uri="http://schemas.openxmlformats.org/presentationml/2006/ole">
            <mc:AlternateContent xmlns:mc="http://schemas.openxmlformats.org/markup-compatibility/2006">
              <mc:Choice xmlns:v="urn:schemas-microsoft-com:vml" Requires="v">
                <p:oleObj spid="_x0000_s6169" name="Chart" r:id="rId4" imgW="4248059" imgH="3181437" progId="MSGraph.Chart.8">
                  <p:embed/>
                </p:oleObj>
              </mc:Choice>
              <mc:Fallback>
                <p:oleObj name="Chart" r:id="rId4" imgW="4248059" imgH="3181437" progId="MSGraph.Chart.8">
                  <p:embed/>
                  <p:pic>
                    <p:nvPicPr>
                      <p:cNvPr id="0" name=""/>
                      <p:cNvPicPr>
                        <a:picLocks noChangeAspect="1" noChangeArrowheads="1"/>
                      </p:cNvPicPr>
                      <p:nvPr/>
                    </p:nvPicPr>
                    <p:blipFill>
                      <a:blip r:embed="rId5"/>
                      <a:srcRect/>
                      <a:stretch>
                        <a:fillRect/>
                      </a:stretch>
                    </p:blipFill>
                    <p:spPr bwMode="auto">
                      <a:xfrm>
                        <a:off x="50800" y="0"/>
                        <a:ext cx="9067800" cy="6799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 name="TextBox 3"/>
          <p:cNvSpPr txBox="1"/>
          <p:nvPr/>
        </p:nvSpPr>
        <p:spPr>
          <a:xfrm>
            <a:off x="2438400" y="1219200"/>
            <a:ext cx="5716886" cy="954107"/>
          </a:xfrm>
          <a:prstGeom prst="rect">
            <a:avLst/>
          </a:prstGeom>
          <a:noFill/>
        </p:spPr>
        <p:txBody>
          <a:bodyPr wrap="none" rtlCol="0">
            <a:spAutoFit/>
          </a:bodyPr>
          <a:lstStyle/>
          <a:p>
            <a:pPr algn="r"/>
            <a:r>
              <a:rPr lang="en-US" sz="1400" dirty="0" smtClean="0"/>
              <a:t>Starting as the Weekend College in 1985, Trinity built programs</a:t>
            </a:r>
          </a:p>
          <a:p>
            <a:pPr algn="r"/>
            <a:r>
              <a:rPr lang="en-US" sz="1400" dirty="0"/>
              <a:t>f</a:t>
            </a:r>
            <a:r>
              <a:rPr lang="en-US" sz="1400" dirty="0" smtClean="0"/>
              <a:t>or a new population of working adults in the Washington region.  Originally</a:t>
            </a:r>
          </a:p>
          <a:p>
            <a:pPr algn="r"/>
            <a:r>
              <a:rPr lang="en-US" sz="1400" dirty="0"/>
              <a:t>a</a:t>
            </a:r>
            <a:r>
              <a:rPr lang="en-US" sz="1400" dirty="0" smtClean="0"/>
              <a:t>ll women, the School of Professional Studies is now coeducational, offering</a:t>
            </a:r>
          </a:p>
          <a:p>
            <a:pPr algn="r"/>
            <a:r>
              <a:rPr lang="en-US" sz="1400" dirty="0"/>
              <a:t>a</a:t>
            </a:r>
            <a:r>
              <a:rPr lang="en-US" sz="1400" dirty="0" smtClean="0"/>
              <a:t>ssociate, baccalaureate and masters degrees in professional fields.</a:t>
            </a:r>
            <a:endParaRPr lang="en-US" sz="1400" dirty="0"/>
          </a:p>
        </p:txBody>
      </p:sp>
      <p:sp>
        <p:nvSpPr>
          <p:cNvPr id="3" name="Slide Number Placeholder 2"/>
          <p:cNvSpPr>
            <a:spLocks noGrp="1"/>
          </p:cNvSpPr>
          <p:nvPr>
            <p:ph type="sldNum" sz="quarter" idx="12"/>
          </p:nvPr>
        </p:nvSpPr>
        <p:spPr/>
        <p:txBody>
          <a:bodyPr/>
          <a:lstStyle/>
          <a:p>
            <a:fld id="{8FB91FA8-6B8F-4BE3-9C9B-677BDE6A4A7A}" type="slidenum">
              <a:rPr lang="en-US" smtClean="0"/>
              <a:t>7</a:t>
            </a:fld>
            <a:endParaRPr lang="en-US"/>
          </a:p>
        </p:txBody>
      </p:sp>
    </p:spTree>
    <p:extLst>
      <p:ext uri="{BB962C8B-B14F-4D97-AF65-F5344CB8AC3E}">
        <p14:creationId xmlns:p14="http://schemas.microsoft.com/office/powerpoint/2010/main" val="676047621"/>
      </p:ext>
    </p:extLst>
  </p:cSld>
  <p:clrMapOvr>
    <a:masterClrMapping/>
  </p:clrMapOvr>
  <p:transition spd="med">
    <p:strips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
          <p:cNvGraphicFramePr>
            <a:graphicFrameLocks noChangeAspect="1"/>
          </p:cNvGraphicFramePr>
          <p:nvPr>
            <p:extLst>
              <p:ext uri="{D42A27DB-BD31-4B8C-83A1-F6EECF244321}">
                <p14:modId xmlns:p14="http://schemas.microsoft.com/office/powerpoint/2010/main" val="4005399806"/>
              </p:ext>
            </p:extLst>
          </p:nvPr>
        </p:nvGraphicFramePr>
        <p:xfrm>
          <a:off x="50800" y="0"/>
          <a:ext cx="9067800" cy="6799263"/>
        </p:xfrm>
        <a:graphic>
          <a:graphicData uri="http://schemas.openxmlformats.org/presentationml/2006/ole">
            <mc:AlternateContent xmlns:mc="http://schemas.openxmlformats.org/markup-compatibility/2006">
              <mc:Choice xmlns:v="urn:schemas-microsoft-com:vml" Requires="v">
                <p:oleObj spid="_x0000_s7193" name="Chart" r:id="rId4" imgW="4248059" imgH="3181437" progId="MSGraph.Chart.8">
                  <p:embed/>
                </p:oleObj>
              </mc:Choice>
              <mc:Fallback>
                <p:oleObj name="Chart" r:id="rId4" imgW="4248059" imgH="3181437" progId="MSGraph.Chart.8">
                  <p:embed/>
                  <p:pic>
                    <p:nvPicPr>
                      <p:cNvPr id="0" name=""/>
                      <p:cNvPicPr>
                        <a:picLocks noChangeAspect="1" noChangeArrowheads="1"/>
                      </p:cNvPicPr>
                      <p:nvPr/>
                    </p:nvPicPr>
                    <p:blipFill>
                      <a:blip r:embed="rId5"/>
                      <a:srcRect/>
                      <a:stretch>
                        <a:fillRect/>
                      </a:stretch>
                    </p:blipFill>
                    <p:spPr bwMode="auto">
                      <a:xfrm>
                        <a:off x="50800" y="0"/>
                        <a:ext cx="9067800" cy="6799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TextBox 2"/>
          <p:cNvSpPr txBox="1"/>
          <p:nvPr/>
        </p:nvSpPr>
        <p:spPr>
          <a:xfrm>
            <a:off x="2057400" y="1219200"/>
            <a:ext cx="6089167" cy="738664"/>
          </a:xfrm>
          <a:prstGeom prst="rect">
            <a:avLst/>
          </a:prstGeom>
          <a:noFill/>
        </p:spPr>
        <p:txBody>
          <a:bodyPr wrap="none" rtlCol="0">
            <a:spAutoFit/>
          </a:bodyPr>
          <a:lstStyle/>
          <a:p>
            <a:pPr algn="r"/>
            <a:r>
              <a:rPr lang="en-US" sz="1400" dirty="0" smtClean="0"/>
              <a:t>In 2007 Trinity added Nursing, now the School of Nursing and Health Professions,</a:t>
            </a:r>
          </a:p>
          <a:p>
            <a:pPr algn="r"/>
            <a:r>
              <a:rPr lang="en-US" sz="1400" dirty="0"/>
              <a:t>i</a:t>
            </a:r>
            <a:r>
              <a:rPr lang="en-US" sz="1400" dirty="0" smtClean="0"/>
              <a:t>n response to regional workforce needs and to provide a career pathway </a:t>
            </a:r>
          </a:p>
          <a:p>
            <a:pPr algn="r"/>
            <a:r>
              <a:rPr lang="en-US" sz="1400" dirty="0" smtClean="0"/>
              <a:t>for students from </a:t>
            </a:r>
            <a:r>
              <a:rPr lang="en-US" sz="1400" dirty="0"/>
              <a:t>l</a:t>
            </a:r>
            <a:r>
              <a:rPr lang="en-US" sz="1400" dirty="0" smtClean="0"/>
              <a:t>ocal communities into local healthcare providers.</a:t>
            </a:r>
            <a:endParaRPr lang="en-US" sz="1400" dirty="0"/>
          </a:p>
        </p:txBody>
      </p:sp>
      <p:sp>
        <p:nvSpPr>
          <p:cNvPr id="4" name="Slide Number Placeholder 3"/>
          <p:cNvSpPr>
            <a:spLocks noGrp="1"/>
          </p:cNvSpPr>
          <p:nvPr>
            <p:ph type="sldNum" sz="quarter" idx="12"/>
          </p:nvPr>
        </p:nvSpPr>
        <p:spPr/>
        <p:txBody>
          <a:bodyPr/>
          <a:lstStyle/>
          <a:p>
            <a:fld id="{8FB91FA8-6B8F-4BE3-9C9B-677BDE6A4A7A}" type="slidenum">
              <a:rPr lang="en-US" smtClean="0"/>
              <a:t>8</a:t>
            </a:fld>
            <a:endParaRPr lang="en-US"/>
          </a:p>
        </p:txBody>
      </p:sp>
    </p:spTree>
    <p:extLst>
      <p:ext uri="{BB962C8B-B14F-4D97-AF65-F5344CB8AC3E}">
        <p14:creationId xmlns:p14="http://schemas.microsoft.com/office/powerpoint/2010/main" val="3583000867"/>
      </p:ext>
    </p:extLst>
  </p:cSld>
  <p:clrMapOvr>
    <a:masterClrMapping/>
  </p:clrMapOvr>
  <p:transition spd="med">
    <p:strips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5715000"/>
          </a:xfrm>
        </p:spPr>
        <p:txBody>
          <a:bodyPr>
            <a:noAutofit/>
          </a:bodyPr>
          <a:lstStyle/>
          <a:p>
            <a:r>
              <a:rPr lang="en-US" sz="1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a:t>
            </a:r>
            <a: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Why are we trying so hard to “reclaim” a population that has moved on?  The SNDs founded Trinity to offer access to higher education for women who face barriers.  There are thousands of women at our doorstep who still face huge barriers, who need a Trinity education so very much”</a:t>
            </a:r>
            <a:b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r>
            <a:br>
              <a:rPr lang="en-US"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 a Sister of Notre Dame</a:t>
            </a:r>
            <a:b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during strategic planning discussions</a:t>
            </a:r>
            <a:b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br>
            <a:r>
              <a:rPr lang="en-US" sz="18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Pr>
              <a:t>circa 1992</a:t>
            </a:r>
            <a:endParaRPr lang="en-US" sz="18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endParaRPr>
          </a:p>
        </p:txBody>
      </p:sp>
    </p:spTree>
    <p:extLst>
      <p:ext uri="{BB962C8B-B14F-4D97-AF65-F5344CB8AC3E}">
        <p14:creationId xmlns:p14="http://schemas.microsoft.com/office/powerpoint/2010/main" val="31528198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921</TotalTime>
  <Words>1361</Words>
  <Application>Microsoft Office PowerPoint</Application>
  <PresentationFormat>On-screen Show (4:3)</PresentationFormat>
  <Paragraphs>188</Paragraphs>
  <Slides>22</Slides>
  <Notes>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5" baseType="lpstr">
      <vt:lpstr>Office Theme</vt:lpstr>
      <vt:lpstr>Chart</vt:lpstr>
      <vt:lpstr>Microsoft Graph Chart</vt:lpstr>
      <vt:lpstr> Sustaining Soul While Shifting Paradigm:   Trinity’s Journey Through Transformation </vt:lpstr>
      <vt:lpstr>In 1991, a Middle States reviewer noted that Trinity’s choice to sustain its historic mission focus on women was harder and produced more dramatic change than if Trinity had simply “gone coed.”  The reviewer was quite right.  Trinity’s commitment to sustaining the “soul” of the institution in mission triggered a paradigm shift in populations, programs and services that continues to this day.</vt:lpstr>
      <vt:lpstr>PowerPoint Presentation</vt:lpstr>
      <vt:lpstr>PowerPoint Presentation</vt:lpstr>
      <vt:lpstr>PowerPoint Presentation</vt:lpstr>
      <vt:lpstr>PowerPoint Presentation</vt:lpstr>
      <vt:lpstr>PowerPoint Presentation</vt:lpstr>
      <vt:lpstr>PowerPoint Presentation</vt:lpstr>
      <vt:lpstr>“Why are we trying so hard to “reclaim” a population that has moved on?  The SNDs founded Trinity to offer access to higher education for women who face barriers.  There are thousands of women at our doorstep who still face huge barriers, who need a Trinity education so very much”  --- a Sister of Notre Dame during strategic planning discussions circa 1992</vt:lpstr>
      <vt:lpstr>PowerPoint Presentation</vt:lpstr>
      <vt:lpstr>PowerPoint Presentation</vt:lpstr>
      <vt:lpstr>PowerPoint Presentation</vt:lpstr>
      <vt:lpstr>PowerPoint Presentation</vt:lpstr>
      <vt:lpstr>PowerPoint Presentation</vt:lpstr>
      <vt:lpstr>PowerPoint Presentation</vt:lpstr>
      <vt:lpstr>“The team recognizes the impressive congruence of Trinity in 2006 with the original vision of Trinity’s founders in 1897.   “The team admires and commends the University’s rejection of the notion that paradigm shift means abandonment of historic mission.   “Rather, we discover in the work and vitality of Trinity of 2006, a most obvious continuity with Trinity’s 110 year old mission expressed with a renewed relevance and vigor….”   (2006 Middle States Team Report for Trinity, p. 5) </vt:lpstr>
      <vt:lpstr>Realities:  First Year Trinity Students Fall 2012</vt:lpstr>
      <vt:lpstr>Strategies for Student Success at Trinity:  Academic</vt:lpstr>
      <vt:lpstr>Strategies for Student Success at Trinity: Support</vt:lpstr>
      <vt:lpstr>Strategies for Student Success:  Co-Curricular</vt:lpstr>
      <vt:lpstr>Successful Outcomes</vt:lpstr>
      <vt:lpstr>What better work can there be than to change lives through education?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Sustaining Institutional Transformation:   How Trinity Lost Its Fear and Saved Its Soul</dc:title>
  <dc:creator>Pat McGuire</dc:creator>
  <cp:lastModifiedBy>Pat McGuire</cp:lastModifiedBy>
  <cp:revision>43</cp:revision>
  <dcterms:created xsi:type="dcterms:W3CDTF">2013-02-10T17:43:11Z</dcterms:created>
  <dcterms:modified xsi:type="dcterms:W3CDTF">2013-02-26T18:24:58Z</dcterms:modified>
</cp:coreProperties>
</file>