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2"/>
  </p:notesMasterIdLst>
  <p:sldIdLst>
    <p:sldId id="269" r:id="rId2"/>
    <p:sldId id="286" r:id="rId3"/>
    <p:sldId id="287" r:id="rId4"/>
    <p:sldId id="279" r:id="rId5"/>
    <p:sldId id="285" r:id="rId6"/>
    <p:sldId id="288" r:id="rId7"/>
    <p:sldId id="280" r:id="rId8"/>
    <p:sldId id="281" r:id="rId9"/>
    <p:sldId id="282" r:id="rId10"/>
    <p:sldId id="258"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FFFF"/>
    <a:srgbClr val="E7FFFF"/>
    <a:srgbClr val="D5FFFF"/>
    <a:srgbClr val="FFFFCC"/>
    <a:srgbClr val="0000FF"/>
    <a:srgbClr val="79FFFF"/>
    <a:srgbClr val="93FFFF"/>
    <a:srgbClr val="00FFFF"/>
    <a:srgbClr val="000066"/>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00" autoAdjust="0"/>
    <p:restoredTop sz="94660"/>
  </p:normalViewPr>
  <p:slideViewPr>
    <p:cSldViewPr snapToGrid="0">
      <p:cViewPr varScale="1">
        <p:scale>
          <a:sx n="92" d="100"/>
          <a:sy n="92" d="100"/>
        </p:scale>
        <p:origin x="787" y="4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5DE3D36D-83F1-4C37-A455-9AC317F128C2}" type="doc">
      <dgm:prSet loTypeId="urn:microsoft.com/office/officeart/2005/8/layout/radial6" loCatId="cycle" qsTypeId="urn:microsoft.com/office/officeart/2005/8/quickstyle/simple1#3" qsCatId="simple" csTypeId="urn:microsoft.com/office/officeart/2005/8/colors/accent1_2#3" csCatId="accent1" phldr="1"/>
      <dgm:spPr/>
      <dgm:t>
        <a:bodyPr/>
        <a:lstStyle/>
        <a:p>
          <a:endParaRPr lang="en-US"/>
        </a:p>
      </dgm:t>
    </dgm:pt>
    <dgm:pt modelId="{AA7FD90E-85CA-4B8A-98B5-40C47F75692A}">
      <dgm:prSet phldrT="[Text]" phldr="0"/>
      <dgm:spPr/>
      <dgm:t>
        <a:bodyPr/>
        <a:lstStyle/>
        <a:p>
          <a:r>
            <a:rPr lang="en-US" dirty="0"/>
            <a:t>AI Task Force</a:t>
          </a:r>
        </a:p>
      </dgm:t>
    </dgm:pt>
    <dgm:pt modelId="{0939087F-035E-40A1-AAAB-36DC2F670237}" type="parTrans" cxnId="{0B56A78A-70B5-4CD0-B145-00AD9A75DFE7}">
      <dgm:prSet/>
      <dgm:spPr/>
      <dgm:t>
        <a:bodyPr/>
        <a:lstStyle/>
        <a:p>
          <a:endParaRPr lang="en-US"/>
        </a:p>
      </dgm:t>
    </dgm:pt>
    <dgm:pt modelId="{3808F049-285A-43A8-AAF7-BF7621D54EFB}" type="sibTrans" cxnId="{0B56A78A-70B5-4CD0-B145-00AD9A75DFE7}">
      <dgm:prSet/>
      <dgm:spPr/>
      <dgm:t>
        <a:bodyPr/>
        <a:lstStyle/>
        <a:p>
          <a:endParaRPr lang="en-US"/>
        </a:p>
      </dgm:t>
    </dgm:pt>
    <dgm:pt modelId="{1CDA77EF-8C23-4446-BA12-9A613DFED6E8}">
      <dgm:prSet phldrT="[Text]" phldr="0"/>
      <dgm:spPr>
        <a:solidFill>
          <a:srgbClr val="FF66CC"/>
        </a:solidFill>
      </dgm:spPr>
      <dgm:t>
        <a:bodyPr/>
        <a:lstStyle/>
        <a:p>
          <a:r>
            <a:rPr lang="en-US" dirty="0"/>
            <a:t>Administrative Applications</a:t>
          </a:r>
        </a:p>
      </dgm:t>
    </dgm:pt>
    <dgm:pt modelId="{AD975BEC-47C4-413B-94F7-FB86A2E4DB82}" type="parTrans" cxnId="{73DC7802-5745-4955-9CAF-F6E606870F1E}">
      <dgm:prSet/>
      <dgm:spPr/>
      <dgm:t>
        <a:bodyPr/>
        <a:lstStyle/>
        <a:p>
          <a:endParaRPr lang="en-US"/>
        </a:p>
      </dgm:t>
    </dgm:pt>
    <dgm:pt modelId="{A3CE3D5C-2967-412A-9E1D-EA43CD2D9521}" type="sibTrans" cxnId="{73DC7802-5745-4955-9CAF-F6E606870F1E}">
      <dgm:prSet/>
      <dgm:spPr/>
      <dgm:t>
        <a:bodyPr/>
        <a:lstStyle/>
        <a:p>
          <a:endParaRPr lang="en-US"/>
        </a:p>
      </dgm:t>
    </dgm:pt>
    <dgm:pt modelId="{C17CB9EB-FE6E-4EC7-A7B9-7A73EFB812AF}">
      <dgm:prSet phldrT="[Text]" phldr="0"/>
      <dgm:spPr/>
      <dgm:t>
        <a:bodyPr/>
        <a:lstStyle/>
        <a:p>
          <a:r>
            <a:rPr lang="en-US" dirty="0"/>
            <a:t>Internal Professional </a:t>
          </a:r>
          <a:r>
            <a:rPr lang="en-US" dirty="0" err="1"/>
            <a:t>Developmednt</a:t>
          </a:r>
          <a:endParaRPr lang="en-US" dirty="0"/>
        </a:p>
      </dgm:t>
    </dgm:pt>
    <dgm:pt modelId="{D8E7E448-394F-4374-A253-396984A05C8E}" type="parTrans" cxnId="{C4E95056-4AE9-4FD1-80BC-1CF5796A84BD}">
      <dgm:prSet/>
      <dgm:spPr/>
      <dgm:t>
        <a:bodyPr/>
        <a:lstStyle/>
        <a:p>
          <a:endParaRPr lang="en-US"/>
        </a:p>
      </dgm:t>
    </dgm:pt>
    <dgm:pt modelId="{A52A0B15-071D-429D-8322-B489B7C337B6}" type="sibTrans" cxnId="{C4E95056-4AE9-4FD1-80BC-1CF5796A84BD}">
      <dgm:prSet/>
      <dgm:spPr/>
      <dgm:t>
        <a:bodyPr/>
        <a:lstStyle/>
        <a:p>
          <a:endParaRPr lang="en-US"/>
        </a:p>
      </dgm:t>
    </dgm:pt>
    <dgm:pt modelId="{C2E36AD9-19CE-4017-BBBA-773DB35F1CD2}">
      <dgm:prSet phldrT="[Text]" phldr="0"/>
      <dgm:spPr/>
      <dgm:t>
        <a:bodyPr/>
        <a:lstStyle/>
        <a:p>
          <a:r>
            <a:rPr lang="en-US" dirty="0"/>
            <a:t>External Professional Development</a:t>
          </a:r>
        </a:p>
      </dgm:t>
    </dgm:pt>
    <dgm:pt modelId="{F8C20CBA-AC1F-4113-91FC-4D84E6CDD61E}" type="parTrans" cxnId="{E252EB1A-5403-4719-9298-9AA42A12EF0C}">
      <dgm:prSet/>
      <dgm:spPr/>
      <dgm:t>
        <a:bodyPr/>
        <a:lstStyle/>
        <a:p>
          <a:endParaRPr lang="en-US"/>
        </a:p>
      </dgm:t>
    </dgm:pt>
    <dgm:pt modelId="{A7D98467-C468-4EF1-8986-995EDA84744E}" type="sibTrans" cxnId="{E252EB1A-5403-4719-9298-9AA42A12EF0C}">
      <dgm:prSet/>
      <dgm:spPr/>
      <dgm:t>
        <a:bodyPr/>
        <a:lstStyle/>
        <a:p>
          <a:endParaRPr lang="en-US"/>
        </a:p>
      </dgm:t>
    </dgm:pt>
    <dgm:pt modelId="{81DBE0DC-A95E-40DB-8703-E7C23A472496}">
      <dgm:prSet phldrT="[Text]" phldr="0"/>
      <dgm:spPr>
        <a:solidFill>
          <a:srgbClr val="9900FF"/>
        </a:solidFill>
      </dgm:spPr>
      <dgm:t>
        <a:bodyPr/>
        <a:lstStyle/>
        <a:p>
          <a:r>
            <a:rPr lang="en-US" dirty="0"/>
            <a:t>Academic Honesty</a:t>
          </a:r>
        </a:p>
      </dgm:t>
    </dgm:pt>
    <dgm:pt modelId="{475994D8-0F44-4EDE-9576-762523C9DD59}" type="parTrans" cxnId="{F37092C4-C92E-405C-B4DC-083F1F536EA9}">
      <dgm:prSet/>
      <dgm:spPr/>
      <dgm:t>
        <a:bodyPr/>
        <a:lstStyle/>
        <a:p>
          <a:endParaRPr lang="en-US"/>
        </a:p>
      </dgm:t>
    </dgm:pt>
    <dgm:pt modelId="{943D1505-4714-4B23-A85B-0A36B33383D1}" type="sibTrans" cxnId="{F37092C4-C92E-405C-B4DC-083F1F536EA9}">
      <dgm:prSet/>
      <dgm:spPr/>
      <dgm:t>
        <a:bodyPr/>
        <a:lstStyle/>
        <a:p>
          <a:endParaRPr lang="en-US"/>
        </a:p>
      </dgm:t>
    </dgm:pt>
    <dgm:pt modelId="{DBE61B2C-789C-4A24-BD6E-47A08471C810}">
      <dgm:prSet phldrT="[Text]" phldr="0"/>
      <dgm:spPr>
        <a:solidFill>
          <a:srgbClr val="C00000"/>
        </a:solidFill>
      </dgm:spPr>
      <dgm:t>
        <a:bodyPr/>
        <a:lstStyle/>
        <a:p>
          <a:r>
            <a:rPr lang="en-US" dirty="0"/>
            <a:t>Adopted AI Platforms</a:t>
          </a:r>
        </a:p>
      </dgm:t>
    </dgm:pt>
    <dgm:pt modelId="{F39AF651-F855-4399-B82B-AA3799EF5299}" type="parTrans" cxnId="{0117F0B0-9D3D-4366-AA30-8238960A6AB0}">
      <dgm:prSet/>
      <dgm:spPr/>
      <dgm:t>
        <a:bodyPr/>
        <a:lstStyle/>
        <a:p>
          <a:endParaRPr lang="en-US"/>
        </a:p>
      </dgm:t>
    </dgm:pt>
    <dgm:pt modelId="{79C68ADC-6FF2-4EB5-859B-FF34240C76A5}" type="sibTrans" cxnId="{0117F0B0-9D3D-4366-AA30-8238960A6AB0}">
      <dgm:prSet/>
      <dgm:spPr/>
      <dgm:t>
        <a:bodyPr/>
        <a:lstStyle/>
        <a:p>
          <a:endParaRPr lang="en-US"/>
        </a:p>
      </dgm:t>
    </dgm:pt>
    <dgm:pt modelId="{47E49064-8462-4B33-8E72-814C2BFEA43D}">
      <dgm:prSet phldrT="[Text]" phldr="0"/>
      <dgm:spPr>
        <a:solidFill>
          <a:srgbClr val="00FFFF"/>
        </a:solidFill>
      </dgm:spPr>
      <dgm:t>
        <a:bodyPr/>
        <a:lstStyle/>
        <a:p>
          <a:r>
            <a:rPr lang="en-US" dirty="0">
              <a:solidFill>
                <a:srgbClr val="002060"/>
              </a:solidFill>
            </a:rPr>
            <a:t>Pedagogy</a:t>
          </a:r>
        </a:p>
      </dgm:t>
    </dgm:pt>
    <dgm:pt modelId="{9CE3469C-1229-47DE-B3C7-0C1FC20AB99D}" type="parTrans" cxnId="{40B56BAC-2BB0-431D-B7E5-C90E70EC8496}">
      <dgm:prSet/>
      <dgm:spPr/>
      <dgm:t>
        <a:bodyPr/>
        <a:lstStyle/>
        <a:p>
          <a:endParaRPr lang="en-US"/>
        </a:p>
      </dgm:t>
    </dgm:pt>
    <dgm:pt modelId="{393520E8-ED9F-451A-A4E8-693E66BA33E1}" type="sibTrans" cxnId="{40B56BAC-2BB0-431D-B7E5-C90E70EC8496}">
      <dgm:prSet/>
      <dgm:spPr/>
      <dgm:t>
        <a:bodyPr/>
        <a:lstStyle/>
        <a:p>
          <a:endParaRPr lang="en-US"/>
        </a:p>
      </dgm:t>
    </dgm:pt>
    <dgm:pt modelId="{5EBB54CC-166D-47C3-BA4B-DA80C78F1699}">
      <dgm:prSet phldrT="[Text]" phldr="0"/>
      <dgm:spPr>
        <a:solidFill>
          <a:schemeClr val="tx2">
            <a:lumMod val="50000"/>
            <a:lumOff val="50000"/>
          </a:schemeClr>
        </a:solidFill>
      </dgm:spPr>
      <dgm:t>
        <a:bodyPr/>
        <a:lstStyle/>
        <a:p>
          <a:r>
            <a:rPr lang="en-US" dirty="0"/>
            <a:t>Faculty</a:t>
          </a:r>
        </a:p>
        <a:p>
          <a:r>
            <a:rPr lang="en-US" dirty="0"/>
            <a:t>Research + Scholarship</a:t>
          </a:r>
        </a:p>
      </dgm:t>
    </dgm:pt>
    <dgm:pt modelId="{2D74803B-4A3B-4C6A-B392-B959BC5AF5CF}" type="parTrans" cxnId="{96ED7A5C-2DC1-4CF6-AE02-FCCE9DABBAF2}">
      <dgm:prSet/>
      <dgm:spPr/>
      <dgm:t>
        <a:bodyPr/>
        <a:lstStyle/>
        <a:p>
          <a:endParaRPr lang="en-US"/>
        </a:p>
      </dgm:t>
    </dgm:pt>
    <dgm:pt modelId="{C3F5A094-62EE-4BB5-9ACA-01902D730C5A}" type="sibTrans" cxnId="{96ED7A5C-2DC1-4CF6-AE02-FCCE9DABBAF2}">
      <dgm:prSet/>
      <dgm:spPr/>
      <dgm:t>
        <a:bodyPr/>
        <a:lstStyle/>
        <a:p>
          <a:endParaRPr lang="en-US"/>
        </a:p>
      </dgm:t>
    </dgm:pt>
    <dgm:pt modelId="{EA11DA96-4D7E-4A90-9133-10364CB76600}">
      <dgm:prSet phldrT="[Text]" phldr="0"/>
      <dgm:spPr>
        <a:solidFill>
          <a:srgbClr val="FF9900"/>
        </a:solidFill>
      </dgm:spPr>
      <dgm:t>
        <a:bodyPr/>
        <a:lstStyle/>
        <a:p>
          <a:r>
            <a:rPr lang="en-US" dirty="0"/>
            <a:t>Data Governance</a:t>
          </a:r>
        </a:p>
      </dgm:t>
    </dgm:pt>
    <dgm:pt modelId="{5D0CFD5E-DAE6-4A9B-A3E4-22B2BA76C80A}" type="parTrans" cxnId="{8B3FB1FC-5130-467F-A0B8-04B9924902D2}">
      <dgm:prSet/>
      <dgm:spPr/>
      <dgm:t>
        <a:bodyPr/>
        <a:lstStyle/>
        <a:p>
          <a:endParaRPr lang="en-US"/>
        </a:p>
      </dgm:t>
    </dgm:pt>
    <dgm:pt modelId="{DC3EA64E-C3F4-46A6-85E2-43A81EBEF8A3}" type="sibTrans" cxnId="{8B3FB1FC-5130-467F-A0B8-04B9924902D2}">
      <dgm:prSet/>
      <dgm:spPr/>
      <dgm:t>
        <a:bodyPr/>
        <a:lstStyle/>
        <a:p>
          <a:endParaRPr lang="en-US"/>
        </a:p>
      </dgm:t>
    </dgm:pt>
    <dgm:pt modelId="{45F227CB-B80E-4D1F-9EFD-FD583A3B797E}">
      <dgm:prSet phldrT="[Text]" phldr="0"/>
      <dgm:spPr>
        <a:solidFill>
          <a:srgbClr val="0000FF"/>
        </a:solidFill>
      </dgm:spPr>
      <dgm:t>
        <a:bodyPr/>
        <a:lstStyle/>
        <a:p>
          <a:r>
            <a:rPr lang="en-US" dirty="0"/>
            <a:t>Curricula and Programs</a:t>
          </a:r>
        </a:p>
      </dgm:t>
    </dgm:pt>
    <dgm:pt modelId="{D5AC8CA1-D6CF-481D-A5CF-67AA3C959394}" type="parTrans" cxnId="{017DB477-6226-4C92-B0D0-05FBC82BDC97}">
      <dgm:prSet/>
      <dgm:spPr/>
      <dgm:t>
        <a:bodyPr/>
        <a:lstStyle/>
        <a:p>
          <a:endParaRPr lang="en-US"/>
        </a:p>
      </dgm:t>
    </dgm:pt>
    <dgm:pt modelId="{6EACA5FC-0AC7-42D0-A963-725BABB43CF7}" type="sibTrans" cxnId="{017DB477-6226-4C92-B0D0-05FBC82BDC97}">
      <dgm:prSet/>
      <dgm:spPr/>
      <dgm:t>
        <a:bodyPr/>
        <a:lstStyle/>
        <a:p>
          <a:endParaRPr lang="en-US"/>
        </a:p>
      </dgm:t>
    </dgm:pt>
    <dgm:pt modelId="{A0B985AF-9D11-44DD-9258-59FF4EF95B99}" type="pres">
      <dgm:prSet presAssocID="{5DE3D36D-83F1-4C37-A455-9AC317F128C2}" presName="Name0" presStyleCnt="0">
        <dgm:presLayoutVars>
          <dgm:chMax val="1"/>
          <dgm:dir/>
          <dgm:animLvl val="ctr"/>
          <dgm:resizeHandles val="exact"/>
        </dgm:presLayoutVars>
      </dgm:prSet>
      <dgm:spPr/>
    </dgm:pt>
    <dgm:pt modelId="{356B8AE1-DE75-4CEA-A51F-EB8BBB7F1FE2}" type="pres">
      <dgm:prSet presAssocID="{AA7FD90E-85CA-4B8A-98B5-40C47F75692A}" presName="centerShape" presStyleLbl="node0" presStyleIdx="0" presStyleCnt="1"/>
      <dgm:spPr/>
    </dgm:pt>
    <dgm:pt modelId="{EBB0345A-3F80-4E56-BF70-8EF16D612C61}" type="pres">
      <dgm:prSet presAssocID="{1CDA77EF-8C23-4446-BA12-9A613DFED6E8}" presName="node" presStyleLbl="node1" presStyleIdx="0" presStyleCnt="9">
        <dgm:presLayoutVars>
          <dgm:bulletEnabled val="1"/>
        </dgm:presLayoutVars>
      </dgm:prSet>
      <dgm:spPr/>
    </dgm:pt>
    <dgm:pt modelId="{7106C155-071E-4406-8FE2-9CF0827BACA6}" type="pres">
      <dgm:prSet presAssocID="{1CDA77EF-8C23-4446-BA12-9A613DFED6E8}" presName="dummy" presStyleCnt="0"/>
      <dgm:spPr/>
    </dgm:pt>
    <dgm:pt modelId="{8CBF6797-8586-4570-AD3F-F50FB3B252D2}" type="pres">
      <dgm:prSet presAssocID="{A3CE3D5C-2967-412A-9E1D-EA43CD2D9521}" presName="sibTrans" presStyleLbl="sibTrans2D1" presStyleIdx="0" presStyleCnt="9"/>
      <dgm:spPr/>
    </dgm:pt>
    <dgm:pt modelId="{87031DB0-6482-41E4-AE75-9B1CF8444AA7}" type="pres">
      <dgm:prSet presAssocID="{DBE61B2C-789C-4A24-BD6E-47A08471C810}" presName="node" presStyleLbl="node1" presStyleIdx="1" presStyleCnt="9">
        <dgm:presLayoutVars>
          <dgm:bulletEnabled val="1"/>
        </dgm:presLayoutVars>
      </dgm:prSet>
      <dgm:spPr/>
    </dgm:pt>
    <dgm:pt modelId="{D00051C3-E150-4031-8CFF-46DB773A279D}" type="pres">
      <dgm:prSet presAssocID="{DBE61B2C-789C-4A24-BD6E-47A08471C810}" presName="dummy" presStyleCnt="0"/>
      <dgm:spPr/>
    </dgm:pt>
    <dgm:pt modelId="{D2CFF356-6709-4B17-A371-6F124553FB65}" type="pres">
      <dgm:prSet presAssocID="{79C68ADC-6FF2-4EB5-859B-FF34240C76A5}" presName="sibTrans" presStyleLbl="sibTrans2D1" presStyleIdx="1" presStyleCnt="9"/>
      <dgm:spPr/>
    </dgm:pt>
    <dgm:pt modelId="{65DC8206-CE05-4834-89D3-782BC06472B1}" type="pres">
      <dgm:prSet presAssocID="{EA11DA96-4D7E-4A90-9133-10364CB76600}" presName="node" presStyleLbl="node1" presStyleIdx="2" presStyleCnt="9">
        <dgm:presLayoutVars>
          <dgm:bulletEnabled val="1"/>
        </dgm:presLayoutVars>
      </dgm:prSet>
      <dgm:spPr/>
    </dgm:pt>
    <dgm:pt modelId="{1E8725F7-9103-4FE4-A2A8-CEDBD4704A41}" type="pres">
      <dgm:prSet presAssocID="{EA11DA96-4D7E-4A90-9133-10364CB76600}" presName="dummy" presStyleCnt="0"/>
      <dgm:spPr/>
    </dgm:pt>
    <dgm:pt modelId="{BA7B9D38-8E97-4612-AD91-04049CD993AF}" type="pres">
      <dgm:prSet presAssocID="{DC3EA64E-C3F4-46A6-85E2-43A81EBEF8A3}" presName="sibTrans" presStyleLbl="sibTrans2D1" presStyleIdx="2" presStyleCnt="9"/>
      <dgm:spPr/>
    </dgm:pt>
    <dgm:pt modelId="{C6A497CA-4A6F-4351-98A5-DB3723D8F43D}" type="pres">
      <dgm:prSet presAssocID="{45F227CB-B80E-4D1F-9EFD-FD583A3B797E}" presName="node" presStyleLbl="node1" presStyleIdx="3" presStyleCnt="9">
        <dgm:presLayoutVars>
          <dgm:bulletEnabled val="1"/>
        </dgm:presLayoutVars>
      </dgm:prSet>
      <dgm:spPr/>
    </dgm:pt>
    <dgm:pt modelId="{67BA6F54-1D7D-4AF1-AD4C-9C4C73705338}" type="pres">
      <dgm:prSet presAssocID="{45F227CB-B80E-4D1F-9EFD-FD583A3B797E}" presName="dummy" presStyleCnt="0"/>
      <dgm:spPr/>
    </dgm:pt>
    <dgm:pt modelId="{52375043-1C9A-431B-93A8-C3E4A087A3D0}" type="pres">
      <dgm:prSet presAssocID="{6EACA5FC-0AC7-42D0-A963-725BABB43CF7}" presName="sibTrans" presStyleLbl="sibTrans2D1" presStyleIdx="3" presStyleCnt="9"/>
      <dgm:spPr/>
    </dgm:pt>
    <dgm:pt modelId="{121380E2-6D1B-4F7D-B5F0-BD9619505504}" type="pres">
      <dgm:prSet presAssocID="{47E49064-8462-4B33-8E72-814C2BFEA43D}" presName="node" presStyleLbl="node1" presStyleIdx="4" presStyleCnt="9">
        <dgm:presLayoutVars>
          <dgm:bulletEnabled val="1"/>
        </dgm:presLayoutVars>
      </dgm:prSet>
      <dgm:spPr/>
    </dgm:pt>
    <dgm:pt modelId="{A6897B77-7AA0-4FE8-9516-E8E5464305E0}" type="pres">
      <dgm:prSet presAssocID="{47E49064-8462-4B33-8E72-814C2BFEA43D}" presName="dummy" presStyleCnt="0"/>
      <dgm:spPr/>
    </dgm:pt>
    <dgm:pt modelId="{248DD7E6-5785-4FCA-9D79-07C30570885B}" type="pres">
      <dgm:prSet presAssocID="{393520E8-ED9F-451A-A4E8-693E66BA33E1}" presName="sibTrans" presStyleLbl="sibTrans2D1" presStyleIdx="4" presStyleCnt="9"/>
      <dgm:spPr/>
    </dgm:pt>
    <dgm:pt modelId="{87FFC751-AA99-4591-8792-EE5AA8C8E966}" type="pres">
      <dgm:prSet presAssocID="{5EBB54CC-166D-47C3-BA4B-DA80C78F1699}" presName="node" presStyleLbl="node1" presStyleIdx="5" presStyleCnt="9">
        <dgm:presLayoutVars>
          <dgm:bulletEnabled val="1"/>
        </dgm:presLayoutVars>
      </dgm:prSet>
      <dgm:spPr/>
    </dgm:pt>
    <dgm:pt modelId="{7FF4DCF6-2473-4235-A52A-32CE7FB619D1}" type="pres">
      <dgm:prSet presAssocID="{5EBB54CC-166D-47C3-BA4B-DA80C78F1699}" presName="dummy" presStyleCnt="0"/>
      <dgm:spPr/>
    </dgm:pt>
    <dgm:pt modelId="{5F23589B-68B6-485F-800C-20EF4879B7A4}" type="pres">
      <dgm:prSet presAssocID="{C3F5A094-62EE-4BB5-9ACA-01902D730C5A}" presName="sibTrans" presStyleLbl="sibTrans2D1" presStyleIdx="5" presStyleCnt="9"/>
      <dgm:spPr/>
    </dgm:pt>
    <dgm:pt modelId="{A57F9A08-B900-4A03-91B5-6ADB559A9813}" type="pres">
      <dgm:prSet presAssocID="{C17CB9EB-FE6E-4EC7-A7B9-7A73EFB812AF}" presName="node" presStyleLbl="node1" presStyleIdx="6" presStyleCnt="9">
        <dgm:presLayoutVars>
          <dgm:bulletEnabled val="1"/>
        </dgm:presLayoutVars>
      </dgm:prSet>
      <dgm:spPr/>
    </dgm:pt>
    <dgm:pt modelId="{9A096B32-55AD-4053-847D-61D608ACAC0B}" type="pres">
      <dgm:prSet presAssocID="{C17CB9EB-FE6E-4EC7-A7B9-7A73EFB812AF}" presName="dummy" presStyleCnt="0"/>
      <dgm:spPr/>
    </dgm:pt>
    <dgm:pt modelId="{1B3F1827-75BF-40C5-8F27-510588C9E989}" type="pres">
      <dgm:prSet presAssocID="{A52A0B15-071D-429D-8322-B489B7C337B6}" presName="sibTrans" presStyleLbl="sibTrans2D1" presStyleIdx="6" presStyleCnt="9"/>
      <dgm:spPr/>
    </dgm:pt>
    <dgm:pt modelId="{A4BFD6A9-AE35-4643-BC40-A284FC17BA07}" type="pres">
      <dgm:prSet presAssocID="{C2E36AD9-19CE-4017-BBBA-773DB35F1CD2}" presName="node" presStyleLbl="node1" presStyleIdx="7" presStyleCnt="9">
        <dgm:presLayoutVars>
          <dgm:bulletEnabled val="1"/>
        </dgm:presLayoutVars>
      </dgm:prSet>
      <dgm:spPr/>
    </dgm:pt>
    <dgm:pt modelId="{581E904E-FD72-4E86-A327-F679ED8E0ED0}" type="pres">
      <dgm:prSet presAssocID="{C2E36AD9-19CE-4017-BBBA-773DB35F1CD2}" presName="dummy" presStyleCnt="0"/>
      <dgm:spPr/>
    </dgm:pt>
    <dgm:pt modelId="{79618C46-C3F8-4607-BAA5-0F8E0E4EF404}" type="pres">
      <dgm:prSet presAssocID="{A7D98467-C468-4EF1-8986-995EDA84744E}" presName="sibTrans" presStyleLbl="sibTrans2D1" presStyleIdx="7" presStyleCnt="9"/>
      <dgm:spPr/>
    </dgm:pt>
    <dgm:pt modelId="{ECECB412-2D61-443A-A822-09B246F38237}" type="pres">
      <dgm:prSet presAssocID="{81DBE0DC-A95E-40DB-8703-E7C23A472496}" presName="node" presStyleLbl="node1" presStyleIdx="8" presStyleCnt="9">
        <dgm:presLayoutVars>
          <dgm:bulletEnabled val="1"/>
        </dgm:presLayoutVars>
      </dgm:prSet>
      <dgm:spPr/>
    </dgm:pt>
    <dgm:pt modelId="{3F898FE8-76F8-4A96-ABAF-695ABE92B31E}" type="pres">
      <dgm:prSet presAssocID="{81DBE0DC-A95E-40DB-8703-E7C23A472496}" presName="dummy" presStyleCnt="0"/>
      <dgm:spPr/>
    </dgm:pt>
    <dgm:pt modelId="{727F4651-E1B4-44B9-AB9B-B13043E6F53C}" type="pres">
      <dgm:prSet presAssocID="{943D1505-4714-4B23-A85B-0A36B33383D1}" presName="sibTrans" presStyleLbl="sibTrans2D1" presStyleIdx="8" presStyleCnt="9"/>
      <dgm:spPr/>
    </dgm:pt>
  </dgm:ptLst>
  <dgm:cxnLst>
    <dgm:cxn modelId="{73DC7802-5745-4955-9CAF-F6E606870F1E}" srcId="{AA7FD90E-85CA-4B8A-98B5-40C47F75692A}" destId="{1CDA77EF-8C23-4446-BA12-9A613DFED6E8}" srcOrd="0" destOrd="0" parTransId="{AD975BEC-47C4-413B-94F7-FB86A2E4DB82}" sibTransId="{A3CE3D5C-2967-412A-9E1D-EA43CD2D9521}"/>
    <dgm:cxn modelId="{B9880F10-D278-46E6-9BC4-31243884CB79}" type="presOf" srcId="{1CDA77EF-8C23-4446-BA12-9A613DFED6E8}" destId="{EBB0345A-3F80-4E56-BF70-8EF16D612C61}" srcOrd="0" destOrd="0" presId="urn:microsoft.com/office/officeart/2005/8/layout/radial6"/>
    <dgm:cxn modelId="{E252EB1A-5403-4719-9298-9AA42A12EF0C}" srcId="{AA7FD90E-85CA-4B8A-98B5-40C47F75692A}" destId="{C2E36AD9-19CE-4017-BBBA-773DB35F1CD2}" srcOrd="7" destOrd="0" parTransId="{F8C20CBA-AC1F-4113-91FC-4D84E6CDD61E}" sibTransId="{A7D98467-C468-4EF1-8986-995EDA84744E}"/>
    <dgm:cxn modelId="{A48E0922-8809-4261-B71E-5F962E4784D4}" type="presOf" srcId="{EA11DA96-4D7E-4A90-9133-10364CB76600}" destId="{65DC8206-CE05-4834-89D3-782BC06472B1}" srcOrd="0" destOrd="0" presId="urn:microsoft.com/office/officeart/2005/8/layout/radial6"/>
    <dgm:cxn modelId="{DBBDE52F-0AB3-45EF-99F3-C499CF191AD9}" type="presOf" srcId="{81DBE0DC-A95E-40DB-8703-E7C23A472496}" destId="{ECECB412-2D61-443A-A822-09B246F38237}" srcOrd="0" destOrd="0" presId="urn:microsoft.com/office/officeart/2005/8/layout/radial6"/>
    <dgm:cxn modelId="{B6D87B31-655D-4FEA-8CC7-99A9FAF18CDD}" type="presOf" srcId="{C2E36AD9-19CE-4017-BBBA-773DB35F1CD2}" destId="{A4BFD6A9-AE35-4643-BC40-A284FC17BA07}" srcOrd="0" destOrd="0" presId="urn:microsoft.com/office/officeart/2005/8/layout/radial6"/>
    <dgm:cxn modelId="{48DAF63A-FD0A-4F9B-BD58-B2F6E2F7E8CF}" type="presOf" srcId="{AA7FD90E-85CA-4B8A-98B5-40C47F75692A}" destId="{356B8AE1-DE75-4CEA-A51F-EB8BBB7F1FE2}" srcOrd="0" destOrd="0" presId="urn:microsoft.com/office/officeart/2005/8/layout/radial6"/>
    <dgm:cxn modelId="{4E964E3C-9250-4A05-90C8-FB55842DC3AA}" type="presOf" srcId="{DBE61B2C-789C-4A24-BD6E-47A08471C810}" destId="{87031DB0-6482-41E4-AE75-9B1CF8444AA7}" srcOrd="0" destOrd="0" presId="urn:microsoft.com/office/officeart/2005/8/layout/radial6"/>
    <dgm:cxn modelId="{96ED7A5C-2DC1-4CF6-AE02-FCCE9DABBAF2}" srcId="{AA7FD90E-85CA-4B8A-98B5-40C47F75692A}" destId="{5EBB54CC-166D-47C3-BA4B-DA80C78F1699}" srcOrd="5" destOrd="0" parTransId="{2D74803B-4A3B-4C6A-B392-B959BC5AF5CF}" sibTransId="{C3F5A094-62EE-4BB5-9ACA-01902D730C5A}"/>
    <dgm:cxn modelId="{8600C562-BA9B-46AD-AF83-17B897BFBC19}" type="presOf" srcId="{5EBB54CC-166D-47C3-BA4B-DA80C78F1699}" destId="{87FFC751-AA99-4591-8792-EE5AA8C8E966}" srcOrd="0" destOrd="0" presId="urn:microsoft.com/office/officeart/2005/8/layout/radial6"/>
    <dgm:cxn modelId="{1E02914B-5E89-4E97-ABDE-DFB18D95E545}" type="presOf" srcId="{79C68ADC-6FF2-4EB5-859B-FF34240C76A5}" destId="{D2CFF356-6709-4B17-A371-6F124553FB65}" srcOrd="0" destOrd="0" presId="urn:microsoft.com/office/officeart/2005/8/layout/radial6"/>
    <dgm:cxn modelId="{56CC0C4F-439C-4248-B596-69FE7B04303C}" type="presOf" srcId="{DC3EA64E-C3F4-46A6-85E2-43A81EBEF8A3}" destId="{BA7B9D38-8E97-4612-AD91-04049CD993AF}" srcOrd="0" destOrd="0" presId="urn:microsoft.com/office/officeart/2005/8/layout/radial6"/>
    <dgm:cxn modelId="{3BEC4876-A944-42FA-BD77-59AE98C0107C}" type="presOf" srcId="{C3F5A094-62EE-4BB5-9ACA-01902D730C5A}" destId="{5F23589B-68B6-485F-800C-20EF4879B7A4}" srcOrd="0" destOrd="0" presId="urn:microsoft.com/office/officeart/2005/8/layout/radial6"/>
    <dgm:cxn modelId="{C4E95056-4AE9-4FD1-80BC-1CF5796A84BD}" srcId="{AA7FD90E-85CA-4B8A-98B5-40C47F75692A}" destId="{C17CB9EB-FE6E-4EC7-A7B9-7A73EFB812AF}" srcOrd="6" destOrd="0" parTransId="{D8E7E448-394F-4374-A253-396984A05C8E}" sibTransId="{A52A0B15-071D-429D-8322-B489B7C337B6}"/>
    <dgm:cxn modelId="{017DB477-6226-4C92-B0D0-05FBC82BDC97}" srcId="{AA7FD90E-85CA-4B8A-98B5-40C47F75692A}" destId="{45F227CB-B80E-4D1F-9EFD-FD583A3B797E}" srcOrd="3" destOrd="0" parTransId="{D5AC8CA1-D6CF-481D-A5CF-67AA3C959394}" sibTransId="{6EACA5FC-0AC7-42D0-A963-725BABB43CF7}"/>
    <dgm:cxn modelId="{0B56A78A-70B5-4CD0-B145-00AD9A75DFE7}" srcId="{5DE3D36D-83F1-4C37-A455-9AC317F128C2}" destId="{AA7FD90E-85CA-4B8A-98B5-40C47F75692A}" srcOrd="0" destOrd="0" parTransId="{0939087F-035E-40A1-AAAB-36DC2F670237}" sibTransId="{3808F049-285A-43A8-AAF7-BF7621D54EFB}"/>
    <dgm:cxn modelId="{8CC05699-E730-48EC-926E-E78C70F794E7}" type="presOf" srcId="{47E49064-8462-4B33-8E72-814C2BFEA43D}" destId="{121380E2-6D1B-4F7D-B5F0-BD9619505504}" srcOrd="0" destOrd="0" presId="urn:microsoft.com/office/officeart/2005/8/layout/radial6"/>
    <dgm:cxn modelId="{F6270FA6-79EB-409F-84CE-2CFE434C9523}" type="presOf" srcId="{5DE3D36D-83F1-4C37-A455-9AC317F128C2}" destId="{A0B985AF-9D11-44DD-9258-59FF4EF95B99}" srcOrd="0" destOrd="0" presId="urn:microsoft.com/office/officeart/2005/8/layout/radial6"/>
    <dgm:cxn modelId="{40B56BAC-2BB0-431D-B7E5-C90E70EC8496}" srcId="{AA7FD90E-85CA-4B8A-98B5-40C47F75692A}" destId="{47E49064-8462-4B33-8E72-814C2BFEA43D}" srcOrd="4" destOrd="0" parTransId="{9CE3469C-1229-47DE-B3C7-0C1FC20AB99D}" sibTransId="{393520E8-ED9F-451A-A4E8-693E66BA33E1}"/>
    <dgm:cxn modelId="{2194E0AF-D499-46DF-8FCC-44B12EE76800}" type="presOf" srcId="{943D1505-4714-4B23-A85B-0A36B33383D1}" destId="{727F4651-E1B4-44B9-AB9B-B13043E6F53C}" srcOrd="0" destOrd="0" presId="urn:microsoft.com/office/officeart/2005/8/layout/radial6"/>
    <dgm:cxn modelId="{0117F0B0-9D3D-4366-AA30-8238960A6AB0}" srcId="{AA7FD90E-85CA-4B8A-98B5-40C47F75692A}" destId="{DBE61B2C-789C-4A24-BD6E-47A08471C810}" srcOrd="1" destOrd="0" parTransId="{F39AF651-F855-4399-B82B-AA3799EF5299}" sibTransId="{79C68ADC-6FF2-4EB5-859B-FF34240C76A5}"/>
    <dgm:cxn modelId="{F37092C4-C92E-405C-B4DC-083F1F536EA9}" srcId="{AA7FD90E-85CA-4B8A-98B5-40C47F75692A}" destId="{81DBE0DC-A95E-40DB-8703-E7C23A472496}" srcOrd="8" destOrd="0" parTransId="{475994D8-0F44-4EDE-9576-762523C9DD59}" sibTransId="{943D1505-4714-4B23-A85B-0A36B33383D1}"/>
    <dgm:cxn modelId="{CD3CA7C9-A32A-483F-B417-E967C90AF24E}" type="presOf" srcId="{C17CB9EB-FE6E-4EC7-A7B9-7A73EFB812AF}" destId="{A57F9A08-B900-4A03-91B5-6ADB559A9813}" srcOrd="0" destOrd="0" presId="urn:microsoft.com/office/officeart/2005/8/layout/radial6"/>
    <dgm:cxn modelId="{212AEDD2-3A87-47E4-A878-BF1AA4FBE554}" type="presOf" srcId="{A3CE3D5C-2967-412A-9E1D-EA43CD2D9521}" destId="{8CBF6797-8586-4570-AD3F-F50FB3B252D2}" srcOrd="0" destOrd="0" presId="urn:microsoft.com/office/officeart/2005/8/layout/radial6"/>
    <dgm:cxn modelId="{EF8E15E1-30E6-4599-9267-1A00262ECB1D}" type="presOf" srcId="{45F227CB-B80E-4D1F-9EFD-FD583A3B797E}" destId="{C6A497CA-4A6F-4351-98A5-DB3723D8F43D}" srcOrd="0" destOrd="0" presId="urn:microsoft.com/office/officeart/2005/8/layout/radial6"/>
    <dgm:cxn modelId="{E2FD68E1-2DC0-4838-84E4-A440D27880AF}" type="presOf" srcId="{393520E8-ED9F-451A-A4E8-693E66BA33E1}" destId="{248DD7E6-5785-4FCA-9D79-07C30570885B}" srcOrd="0" destOrd="0" presId="urn:microsoft.com/office/officeart/2005/8/layout/radial6"/>
    <dgm:cxn modelId="{2C04DBE3-07BD-4DEF-8DFF-A1DA7FCFDB2F}" type="presOf" srcId="{6EACA5FC-0AC7-42D0-A963-725BABB43CF7}" destId="{52375043-1C9A-431B-93A8-C3E4A087A3D0}" srcOrd="0" destOrd="0" presId="urn:microsoft.com/office/officeart/2005/8/layout/radial6"/>
    <dgm:cxn modelId="{58DFA1F9-E4B1-4719-83DC-90D185362A8C}" type="presOf" srcId="{A52A0B15-071D-429D-8322-B489B7C337B6}" destId="{1B3F1827-75BF-40C5-8F27-510588C9E989}" srcOrd="0" destOrd="0" presId="urn:microsoft.com/office/officeart/2005/8/layout/radial6"/>
    <dgm:cxn modelId="{8B3FB1FC-5130-467F-A0B8-04B9924902D2}" srcId="{AA7FD90E-85CA-4B8A-98B5-40C47F75692A}" destId="{EA11DA96-4D7E-4A90-9133-10364CB76600}" srcOrd="2" destOrd="0" parTransId="{5D0CFD5E-DAE6-4A9B-A3E4-22B2BA76C80A}" sibTransId="{DC3EA64E-C3F4-46A6-85E2-43A81EBEF8A3}"/>
    <dgm:cxn modelId="{E62448FE-F3AB-41E0-9547-513FFE27B7BE}" type="presOf" srcId="{A7D98467-C468-4EF1-8986-995EDA84744E}" destId="{79618C46-C3F8-4607-BAA5-0F8E0E4EF404}" srcOrd="0" destOrd="0" presId="urn:microsoft.com/office/officeart/2005/8/layout/radial6"/>
    <dgm:cxn modelId="{542CF1C0-6991-4644-8F94-2095C49515AD}" type="presParOf" srcId="{A0B985AF-9D11-44DD-9258-59FF4EF95B99}" destId="{356B8AE1-DE75-4CEA-A51F-EB8BBB7F1FE2}" srcOrd="0" destOrd="0" presId="urn:microsoft.com/office/officeart/2005/8/layout/radial6"/>
    <dgm:cxn modelId="{C43A52AF-25E5-4633-A78C-1F5C4C73ADA9}" type="presParOf" srcId="{A0B985AF-9D11-44DD-9258-59FF4EF95B99}" destId="{EBB0345A-3F80-4E56-BF70-8EF16D612C61}" srcOrd="1" destOrd="0" presId="urn:microsoft.com/office/officeart/2005/8/layout/radial6"/>
    <dgm:cxn modelId="{74FE45B7-8A02-4D76-AC86-7A629D53FCCA}" type="presParOf" srcId="{A0B985AF-9D11-44DD-9258-59FF4EF95B99}" destId="{7106C155-071E-4406-8FE2-9CF0827BACA6}" srcOrd="2" destOrd="0" presId="urn:microsoft.com/office/officeart/2005/8/layout/radial6"/>
    <dgm:cxn modelId="{C46696B7-90BE-4DCF-AC1D-96528D0726D3}" type="presParOf" srcId="{A0B985AF-9D11-44DD-9258-59FF4EF95B99}" destId="{8CBF6797-8586-4570-AD3F-F50FB3B252D2}" srcOrd="3" destOrd="0" presId="urn:microsoft.com/office/officeart/2005/8/layout/radial6"/>
    <dgm:cxn modelId="{4387E148-2D93-431C-928D-A62FF01AF761}" type="presParOf" srcId="{A0B985AF-9D11-44DD-9258-59FF4EF95B99}" destId="{87031DB0-6482-41E4-AE75-9B1CF8444AA7}" srcOrd="4" destOrd="0" presId="urn:microsoft.com/office/officeart/2005/8/layout/radial6"/>
    <dgm:cxn modelId="{454E9B4B-B09B-438A-8570-4473FF4B25E2}" type="presParOf" srcId="{A0B985AF-9D11-44DD-9258-59FF4EF95B99}" destId="{D00051C3-E150-4031-8CFF-46DB773A279D}" srcOrd="5" destOrd="0" presId="urn:microsoft.com/office/officeart/2005/8/layout/radial6"/>
    <dgm:cxn modelId="{46898147-495F-49F5-AC36-ED2ACEA4540C}" type="presParOf" srcId="{A0B985AF-9D11-44DD-9258-59FF4EF95B99}" destId="{D2CFF356-6709-4B17-A371-6F124553FB65}" srcOrd="6" destOrd="0" presId="urn:microsoft.com/office/officeart/2005/8/layout/radial6"/>
    <dgm:cxn modelId="{F3408498-540A-4A83-A0CB-8863AD76B710}" type="presParOf" srcId="{A0B985AF-9D11-44DD-9258-59FF4EF95B99}" destId="{65DC8206-CE05-4834-89D3-782BC06472B1}" srcOrd="7" destOrd="0" presId="urn:microsoft.com/office/officeart/2005/8/layout/radial6"/>
    <dgm:cxn modelId="{F08C2C3A-8D68-4F05-9D1B-F306C6245B46}" type="presParOf" srcId="{A0B985AF-9D11-44DD-9258-59FF4EF95B99}" destId="{1E8725F7-9103-4FE4-A2A8-CEDBD4704A41}" srcOrd="8" destOrd="0" presId="urn:microsoft.com/office/officeart/2005/8/layout/radial6"/>
    <dgm:cxn modelId="{81C4A007-9B4A-4E3F-90D9-40F51C65CF5A}" type="presParOf" srcId="{A0B985AF-9D11-44DD-9258-59FF4EF95B99}" destId="{BA7B9D38-8E97-4612-AD91-04049CD993AF}" srcOrd="9" destOrd="0" presId="urn:microsoft.com/office/officeart/2005/8/layout/radial6"/>
    <dgm:cxn modelId="{44D6CEC3-4A32-47D1-BF36-DDAA7BA1E0C8}" type="presParOf" srcId="{A0B985AF-9D11-44DD-9258-59FF4EF95B99}" destId="{C6A497CA-4A6F-4351-98A5-DB3723D8F43D}" srcOrd="10" destOrd="0" presId="urn:microsoft.com/office/officeart/2005/8/layout/radial6"/>
    <dgm:cxn modelId="{04BEEA24-999B-431A-BB4D-AC678C16AC21}" type="presParOf" srcId="{A0B985AF-9D11-44DD-9258-59FF4EF95B99}" destId="{67BA6F54-1D7D-4AF1-AD4C-9C4C73705338}" srcOrd="11" destOrd="0" presId="urn:microsoft.com/office/officeart/2005/8/layout/radial6"/>
    <dgm:cxn modelId="{D1ACBA1A-E569-445E-877F-F09142F37FC6}" type="presParOf" srcId="{A0B985AF-9D11-44DD-9258-59FF4EF95B99}" destId="{52375043-1C9A-431B-93A8-C3E4A087A3D0}" srcOrd="12" destOrd="0" presId="urn:microsoft.com/office/officeart/2005/8/layout/radial6"/>
    <dgm:cxn modelId="{4802CB87-402D-47D6-923E-0F1C1F8884F6}" type="presParOf" srcId="{A0B985AF-9D11-44DD-9258-59FF4EF95B99}" destId="{121380E2-6D1B-4F7D-B5F0-BD9619505504}" srcOrd="13" destOrd="0" presId="urn:microsoft.com/office/officeart/2005/8/layout/radial6"/>
    <dgm:cxn modelId="{1A5D873C-3EA1-49E4-879F-B65AF9F279DB}" type="presParOf" srcId="{A0B985AF-9D11-44DD-9258-59FF4EF95B99}" destId="{A6897B77-7AA0-4FE8-9516-E8E5464305E0}" srcOrd="14" destOrd="0" presId="urn:microsoft.com/office/officeart/2005/8/layout/radial6"/>
    <dgm:cxn modelId="{5BB81B1A-F26F-4994-B706-55A2BF7D7745}" type="presParOf" srcId="{A0B985AF-9D11-44DD-9258-59FF4EF95B99}" destId="{248DD7E6-5785-4FCA-9D79-07C30570885B}" srcOrd="15" destOrd="0" presId="urn:microsoft.com/office/officeart/2005/8/layout/radial6"/>
    <dgm:cxn modelId="{BFD016F7-CF7F-4C5D-AE82-CD56E6B80A1C}" type="presParOf" srcId="{A0B985AF-9D11-44DD-9258-59FF4EF95B99}" destId="{87FFC751-AA99-4591-8792-EE5AA8C8E966}" srcOrd="16" destOrd="0" presId="urn:microsoft.com/office/officeart/2005/8/layout/radial6"/>
    <dgm:cxn modelId="{BDEEB7D7-DDCA-463E-988D-39FD8048C058}" type="presParOf" srcId="{A0B985AF-9D11-44DD-9258-59FF4EF95B99}" destId="{7FF4DCF6-2473-4235-A52A-32CE7FB619D1}" srcOrd="17" destOrd="0" presId="urn:microsoft.com/office/officeart/2005/8/layout/radial6"/>
    <dgm:cxn modelId="{18FD4029-3E16-4811-88D4-176EC368C711}" type="presParOf" srcId="{A0B985AF-9D11-44DD-9258-59FF4EF95B99}" destId="{5F23589B-68B6-485F-800C-20EF4879B7A4}" srcOrd="18" destOrd="0" presId="urn:microsoft.com/office/officeart/2005/8/layout/radial6"/>
    <dgm:cxn modelId="{3BDD1F56-9704-4523-92B0-C3D6028F8537}" type="presParOf" srcId="{A0B985AF-9D11-44DD-9258-59FF4EF95B99}" destId="{A57F9A08-B900-4A03-91B5-6ADB559A9813}" srcOrd="19" destOrd="0" presId="urn:microsoft.com/office/officeart/2005/8/layout/radial6"/>
    <dgm:cxn modelId="{7D1724F7-D66C-4B1D-8587-81B64293462A}" type="presParOf" srcId="{A0B985AF-9D11-44DD-9258-59FF4EF95B99}" destId="{9A096B32-55AD-4053-847D-61D608ACAC0B}" srcOrd="20" destOrd="0" presId="urn:microsoft.com/office/officeart/2005/8/layout/radial6"/>
    <dgm:cxn modelId="{8A2B41D0-5226-45E8-8B2C-045D9C8BD579}" type="presParOf" srcId="{A0B985AF-9D11-44DD-9258-59FF4EF95B99}" destId="{1B3F1827-75BF-40C5-8F27-510588C9E989}" srcOrd="21" destOrd="0" presId="urn:microsoft.com/office/officeart/2005/8/layout/radial6"/>
    <dgm:cxn modelId="{72A34AE5-E334-45A1-B81F-E5F3360A4725}" type="presParOf" srcId="{A0B985AF-9D11-44DD-9258-59FF4EF95B99}" destId="{A4BFD6A9-AE35-4643-BC40-A284FC17BA07}" srcOrd="22" destOrd="0" presId="urn:microsoft.com/office/officeart/2005/8/layout/radial6"/>
    <dgm:cxn modelId="{6FB5DC5D-1ECF-4436-97C3-B0A3EC4878A8}" type="presParOf" srcId="{A0B985AF-9D11-44DD-9258-59FF4EF95B99}" destId="{581E904E-FD72-4E86-A327-F679ED8E0ED0}" srcOrd="23" destOrd="0" presId="urn:microsoft.com/office/officeart/2005/8/layout/radial6"/>
    <dgm:cxn modelId="{B3E42F45-DB60-4ADE-A6CB-9468208E548B}" type="presParOf" srcId="{A0B985AF-9D11-44DD-9258-59FF4EF95B99}" destId="{79618C46-C3F8-4607-BAA5-0F8E0E4EF404}" srcOrd="24" destOrd="0" presId="urn:microsoft.com/office/officeart/2005/8/layout/radial6"/>
    <dgm:cxn modelId="{788758EF-914E-4A5E-8118-906FD14F64A3}" type="presParOf" srcId="{A0B985AF-9D11-44DD-9258-59FF4EF95B99}" destId="{ECECB412-2D61-443A-A822-09B246F38237}" srcOrd="25" destOrd="0" presId="urn:microsoft.com/office/officeart/2005/8/layout/radial6"/>
    <dgm:cxn modelId="{E50935EE-0C38-4B17-AC31-5291E542E221}" type="presParOf" srcId="{A0B985AF-9D11-44DD-9258-59FF4EF95B99}" destId="{3F898FE8-76F8-4A96-ABAF-695ABE92B31E}" srcOrd="26" destOrd="0" presId="urn:microsoft.com/office/officeart/2005/8/layout/radial6"/>
    <dgm:cxn modelId="{0F567435-D4D6-43A9-8EBD-10D81D466ED1}" type="presParOf" srcId="{A0B985AF-9D11-44DD-9258-59FF4EF95B99}" destId="{727F4651-E1B4-44B9-AB9B-B13043E6F53C}" srcOrd="27"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7F4651-E1B4-44B9-AB9B-B13043E6F53C}">
      <dsp:nvSpPr>
        <dsp:cNvPr id="0" name=""/>
        <dsp:cNvSpPr/>
      </dsp:nvSpPr>
      <dsp:spPr>
        <a:xfrm>
          <a:off x="957172" y="337832"/>
          <a:ext cx="3417235" cy="3417235"/>
        </a:xfrm>
        <a:prstGeom prst="blockArc">
          <a:avLst>
            <a:gd name="adj1" fmla="val 13800000"/>
            <a:gd name="adj2" fmla="val 16200000"/>
            <a:gd name="adj3" fmla="val 304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9618C46-C3F8-4607-BAA5-0F8E0E4EF404}">
      <dsp:nvSpPr>
        <dsp:cNvPr id="0" name=""/>
        <dsp:cNvSpPr/>
      </dsp:nvSpPr>
      <dsp:spPr>
        <a:xfrm>
          <a:off x="957172" y="337832"/>
          <a:ext cx="3417235" cy="3417235"/>
        </a:xfrm>
        <a:prstGeom prst="blockArc">
          <a:avLst>
            <a:gd name="adj1" fmla="val 11400000"/>
            <a:gd name="adj2" fmla="val 13800000"/>
            <a:gd name="adj3" fmla="val 304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B3F1827-75BF-40C5-8F27-510588C9E989}">
      <dsp:nvSpPr>
        <dsp:cNvPr id="0" name=""/>
        <dsp:cNvSpPr/>
      </dsp:nvSpPr>
      <dsp:spPr>
        <a:xfrm>
          <a:off x="957172" y="337832"/>
          <a:ext cx="3417235" cy="3417235"/>
        </a:xfrm>
        <a:prstGeom prst="blockArc">
          <a:avLst>
            <a:gd name="adj1" fmla="val 9000000"/>
            <a:gd name="adj2" fmla="val 11400000"/>
            <a:gd name="adj3" fmla="val 304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F23589B-68B6-485F-800C-20EF4879B7A4}">
      <dsp:nvSpPr>
        <dsp:cNvPr id="0" name=""/>
        <dsp:cNvSpPr/>
      </dsp:nvSpPr>
      <dsp:spPr>
        <a:xfrm>
          <a:off x="957172" y="337832"/>
          <a:ext cx="3417235" cy="3417235"/>
        </a:xfrm>
        <a:prstGeom prst="blockArc">
          <a:avLst>
            <a:gd name="adj1" fmla="val 6600000"/>
            <a:gd name="adj2" fmla="val 9000000"/>
            <a:gd name="adj3" fmla="val 304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48DD7E6-5785-4FCA-9D79-07C30570885B}">
      <dsp:nvSpPr>
        <dsp:cNvPr id="0" name=""/>
        <dsp:cNvSpPr/>
      </dsp:nvSpPr>
      <dsp:spPr>
        <a:xfrm>
          <a:off x="957172" y="337832"/>
          <a:ext cx="3417235" cy="3417235"/>
        </a:xfrm>
        <a:prstGeom prst="blockArc">
          <a:avLst>
            <a:gd name="adj1" fmla="val 4200000"/>
            <a:gd name="adj2" fmla="val 6600000"/>
            <a:gd name="adj3" fmla="val 304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2375043-1C9A-431B-93A8-C3E4A087A3D0}">
      <dsp:nvSpPr>
        <dsp:cNvPr id="0" name=""/>
        <dsp:cNvSpPr/>
      </dsp:nvSpPr>
      <dsp:spPr>
        <a:xfrm>
          <a:off x="957172" y="337832"/>
          <a:ext cx="3417235" cy="3417235"/>
        </a:xfrm>
        <a:prstGeom prst="blockArc">
          <a:avLst>
            <a:gd name="adj1" fmla="val 1800000"/>
            <a:gd name="adj2" fmla="val 4200000"/>
            <a:gd name="adj3" fmla="val 304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A7B9D38-8E97-4612-AD91-04049CD993AF}">
      <dsp:nvSpPr>
        <dsp:cNvPr id="0" name=""/>
        <dsp:cNvSpPr/>
      </dsp:nvSpPr>
      <dsp:spPr>
        <a:xfrm>
          <a:off x="957172" y="337832"/>
          <a:ext cx="3417235" cy="3417235"/>
        </a:xfrm>
        <a:prstGeom prst="blockArc">
          <a:avLst>
            <a:gd name="adj1" fmla="val 21000000"/>
            <a:gd name="adj2" fmla="val 1800000"/>
            <a:gd name="adj3" fmla="val 304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2CFF356-6709-4B17-A371-6F124553FB65}">
      <dsp:nvSpPr>
        <dsp:cNvPr id="0" name=""/>
        <dsp:cNvSpPr/>
      </dsp:nvSpPr>
      <dsp:spPr>
        <a:xfrm>
          <a:off x="957172" y="337832"/>
          <a:ext cx="3417235" cy="3417235"/>
        </a:xfrm>
        <a:prstGeom prst="blockArc">
          <a:avLst>
            <a:gd name="adj1" fmla="val 18600000"/>
            <a:gd name="adj2" fmla="val 21000000"/>
            <a:gd name="adj3" fmla="val 304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CBF6797-8586-4570-AD3F-F50FB3B252D2}">
      <dsp:nvSpPr>
        <dsp:cNvPr id="0" name=""/>
        <dsp:cNvSpPr/>
      </dsp:nvSpPr>
      <dsp:spPr>
        <a:xfrm>
          <a:off x="957172" y="337832"/>
          <a:ext cx="3417235" cy="3417235"/>
        </a:xfrm>
        <a:prstGeom prst="blockArc">
          <a:avLst>
            <a:gd name="adj1" fmla="val 16200000"/>
            <a:gd name="adj2" fmla="val 18600000"/>
            <a:gd name="adj3" fmla="val 304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56B8AE1-DE75-4CEA-A51F-EB8BBB7F1FE2}">
      <dsp:nvSpPr>
        <dsp:cNvPr id="0" name=""/>
        <dsp:cNvSpPr/>
      </dsp:nvSpPr>
      <dsp:spPr>
        <a:xfrm>
          <a:off x="2149033" y="1529693"/>
          <a:ext cx="1033514" cy="1033514"/>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t>AI Task Force</a:t>
          </a:r>
        </a:p>
      </dsp:txBody>
      <dsp:txXfrm>
        <a:off x="2300388" y="1681048"/>
        <a:ext cx="730804" cy="730804"/>
      </dsp:txXfrm>
    </dsp:sp>
    <dsp:sp modelId="{EBB0345A-3F80-4E56-BF70-8EF16D612C61}">
      <dsp:nvSpPr>
        <dsp:cNvPr id="0" name=""/>
        <dsp:cNvSpPr/>
      </dsp:nvSpPr>
      <dsp:spPr>
        <a:xfrm>
          <a:off x="2304060" y="2146"/>
          <a:ext cx="723460" cy="723460"/>
        </a:xfrm>
        <a:prstGeom prst="ellipse">
          <a:avLst/>
        </a:prstGeom>
        <a:solidFill>
          <a:srgbClr val="FF66CC"/>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US" sz="600" kern="1200" dirty="0"/>
            <a:t>Administrative Applications</a:t>
          </a:r>
        </a:p>
      </dsp:txBody>
      <dsp:txXfrm>
        <a:off x="2410008" y="108094"/>
        <a:ext cx="511564" cy="511564"/>
      </dsp:txXfrm>
    </dsp:sp>
    <dsp:sp modelId="{87031DB0-6482-41E4-AE75-9B1CF8444AA7}">
      <dsp:nvSpPr>
        <dsp:cNvPr id="0" name=""/>
        <dsp:cNvSpPr/>
      </dsp:nvSpPr>
      <dsp:spPr>
        <a:xfrm>
          <a:off x="3385597" y="395794"/>
          <a:ext cx="723460" cy="723460"/>
        </a:xfrm>
        <a:prstGeom prst="ellipse">
          <a:avLst/>
        </a:prstGeom>
        <a:solidFill>
          <a:srgbClr val="C00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US" sz="600" kern="1200" dirty="0"/>
            <a:t>Adopted AI Platforms</a:t>
          </a:r>
        </a:p>
      </dsp:txBody>
      <dsp:txXfrm>
        <a:off x="3491545" y="501742"/>
        <a:ext cx="511564" cy="511564"/>
      </dsp:txXfrm>
    </dsp:sp>
    <dsp:sp modelId="{65DC8206-CE05-4834-89D3-782BC06472B1}">
      <dsp:nvSpPr>
        <dsp:cNvPr id="0" name=""/>
        <dsp:cNvSpPr/>
      </dsp:nvSpPr>
      <dsp:spPr>
        <a:xfrm>
          <a:off x="3961071" y="1392544"/>
          <a:ext cx="723460" cy="723460"/>
        </a:xfrm>
        <a:prstGeom prst="ellipse">
          <a:avLst/>
        </a:prstGeom>
        <a:solidFill>
          <a:srgbClr val="FF99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US" sz="600" kern="1200" dirty="0"/>
            <a:t>Data Governance</a:t>
          </a:r>
        </a:p>
      </dsp:txBody>
      <dsp:txXfrm>
        <a:off x="4067019" y="1498492"/>
        <a:ext cx="511564" cy="511564"/>
      </dsp:txXfrm>
    </dsp:sp>
    <dsp:sp modelId="{C6A497CA-4A6F-4351-98A5-DB3723D8F43D}">
      <dsp:nvSpPr>
        <dsp:cNvPr id="0" name=""/>
        <dsp:cNvSpPr/>
      </dsp:nvSpPr>
      <dsp:spPr>
        <a:xfrm>
          <a:off x="3761211" y="2526006"/>
          <a:ext cx="723460" cy="723460"/>
        </a:xfrm>
        <a:prstGeom prst="ellipse">
          <a:avLst/>
        </a:prstGeom>
        <a:solidFill>
          <a:srgbClr val="0000F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US" sz="600" kern="1200" dirty="0"/>
            <a:t>Curricula and Programs</a:t>
          </a:r>
        </a:p>
      </dsp:txBody>
      <dsp:txXfrm>
        <a:off x="3867159" y="2631954"/>
        <a:ext cx="511564" cy="511564"/>
      </dsp:txXfrm>
    </dsp:sp>
    <dsp:sp modelId="{121380E2-6D1B-4F7D-B5F0-BD9619505504}">
      <dsp:nvSpPr>
        <dsp:cNvPr id="0" name=""/>
        <dsp:cNvSpPr/>
      </dsp:nvSpPr>
      <dsp:spPr>
        <a:xfrm>
          <a:off x="2879534" y="3265821"/>
          <a:ext cx="723460" cy="723460"/>
        </a:xfrm>
        <a:prstGeom prst="ellipse">
          <a:avLst/>
        </a:prstGeom>
        <a:solidFill>
          <a:srgbClr val="00FFF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US" sz="600" kern="1200" dirty="0">
              <a:solidFill>
                <a:srgbClr val="002060"/>
              </a:solidFill>
            </a:rPr>
            <a:t>Pedagogy</a:t>
          </a:r>
        </a:p>
      </dsp:txBody>
      <dsp:txXfrm>
        <a:off x="2985482" y="3371769"/>
        <a:ext cx="511564" cy="511564"/>
      </dsp:txXfrm>
    </dsp:sp>
    <dsp:sp modelId="{87FFC751-AA99-4591-8792-EE5AA8C8E966}">
      <dsp:nvSpPr>
        <dsp:cNvPr id="0" name=""/>
        <dsp:cNvSpPr/>
      </dsp:nvSpPr>
      <dsp:spPr>
        <a:xfrm>
          <a:off x="1728586" y="3265821"/>
          <a:ext cx="723460" cy="723460"/>
        </a:xfrm>
        <a:prstGeom prst="ellipse">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US" sz="600" kern="1200" dirty="0"/>
            <a:t>Faculty</a:t>
          </a:r>
        </a:p>
        <a:p>
          <a:pPr marL="0" lvl="0" indent="0" algn="ctr" defTabSz="266700">
            <a:lnSpc>
              <a:spcPct val="90000"/>
            </a:lnSpc>
            <a:spcBef>
              <a:spcPct val="0"/>
            </a:spcBef>
            <a:spcAft>
              <a:spcPct val="35000"/>
            </a:spcAft>
            <a:buNone/>
          </a:pPr>
          <a:r>
            <a:rPr lang="en-US" sz="600" kern="1200" dirty="0"/>
            <a:t>Research + Scholarship</a:t>
          </a:r>
        </a:p>
      </dsp:txBody>
      <dsp:txXfrm>
        <a:off x="1834534" y="3371769"/>
        <a:ext cx="511564" cy="511564"/>
      </dsp:txXfrm>
    </dsp:sp>
    <dsp:sp modelId="{A57F9A08-B900-4A03-91B5-6ADB559A9813}">
      <dsp:nvSpPr>
        <dsp:cNvPr id="0" name=""/>
        <dsp:cNvSpPr/>
      </dsp:nvSpPr>
      <dsp:spPr>
        <a:xfrm>
          <a:off x="846909" y="2526006"/>
          <a:ext cx="723460" cy="723460"/>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US" sz="600" kern="1200" dirty="0"/>
            <a:t>Internal Professional </a:t>
          </a:r>
          <a:r>
            <a:rPr lang="en-US" sz="600" kern="1200" dirty="0" err="1"/>
            <a:t>Developmednt</a:t>
          </a:r>
          <a:endParaRPr lang="en-US" sz="600" kern="1200" dirty="0"/>
        </a:p>
      </dsp:txBody>
      <dsp:txXfrm>
        <a:off x="952857" y="2631954"/>
        <a:ext cx="511564" cy="511564"/>
      </dsp:txXfrm>
    </dsp:sp>
    <dsp:sp modelId="{A4BFD6A9-AE35-4643-BC40-A284FC17BA07}">
      <dsp:nvSpPr>
        <dsp:cNvPr id="0" name=""/>
        <dsp:cNvSpPr/>
      </dsp:nvSpPr>
      <dsp:spPr>
        <a:xfrm>
          <a:off x="647049" y="1392544"/>
          <a:ext cx="723460" cy="723460"/>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US" sz="600" kern="1200" dirty="0"/>
            <a:t>External Professional Development</a:t>
          </a:r>
        </a:p>
      </dsp:txBody>
      <dsp:txXfrm>
        <a:off x="752997" y="1498492"/>
        <a:ext cx="511564" cy="511564"/>
      </dsp:txXfrm>
    </dsp:sp>
    <dsp:sp modelId="{ECECB412-2D61-443A-A822-09B246F38237}">
      <dsp:nvSpPr>
        <dsp:cNvPr id="0" name=""/>
        <dsp:cNvSpPr/>
      </dsp:nvSpPr>
      <dsp:spPr>
        <a:xfrm>
          <a:off x="1222523" y="395794"/>
          <a:ext cx="723460" cy="723460"/>
        </a:xfrm>
        <a:prstGeom prst="ellipse">
          <a:avLst/>
        </a:prstGeom>
        <a:solidFill>
          <a:srgbClr val="9900F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US" sz="600" kern="1200" dirty="0"/>
            <a:t>Academic Honesty</a:t>
          </a:r>
        </a:p>
      </dsp:txBody>
      <dsp:txXfrm>
        <a:off x="1328471" y="501742"/>
        <a:ext cx="511564" cy="511564"/>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D91626-4724-4663-9DE3-68C5EC1BE583}" type="datetimeFigureOut">
              <a:rPr lang="en-US" smtClean="0"/>
              <a:t>10/4/2026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2A88B2-F3BB-4DCA-BA77-00616FDBE7EC}" type="slidenum">
              <a:rPr lang="en-US" smtClean="0"/>
              <a:t>‹#›</a:t>
            </a:fld>
            <a:endParaRPr lang="en-US"/>
          </a:p>
        </p:txBody>
      </p:sp>
    </p:spTree>
    <p:extLst>
      <p:ext uri="{BB962C8B-B14F-4D97-AF65-F5344CB8AC3E}">
        <p14:creationId xmlns:p14="http://schemas.microsoft.com/office/powerpoint/2010/main" val="4046130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0C900B-BDD0-4CB1-A66C-8880528974A1}" type="datetime1">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B12F0E-A3CD-4D73-ACFF-474107E8F667}" type="slidenum">
              <a:rPr lang="en-US" smtClean="0"/>
              <a:t>‹#›</a:t>
            </a:fld>
            <a:endParaRPr lang="en-US"/>
          </a:p>
        </p:txBody>
      </p:sp>
    </p:spTree>
    <p:extLst>
      <p:ext uri="{BB962C8B-B14F-4D97-AF65-F5344CB8AC3E}">
        <p14:creationId xmlns:p14="http://schemas.microsoft.com/office/powerpoint/2010/main" val="9723895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1DA7B1-3906-437A-B11C-2EF98503E6C0}" type="datetime1">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B12F0E-A3CD-4D73-ACFF-474107E8F667}" type="slidenum">
              <a:rPr lang="en-US" smtClean="0"/>
              <a:t>‹#›</a:t>
            </a:fld>
            <a:endParaRPr lang="en-US"/>
          </a:p>
        </p:txBody>
      </p:sp>
    </p:spTree>
    <p:extLst>
      <p:ext uri="{BB962C8B-B14F-4D97-AF65-F5344CB8AC3E}">
        <p14:creationId xmlns:p14="http://schemas.microsoft.com/office/powerpoint/2010/main" val="759967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B23DE14-7F26-43E8-BCA0-D2E6591CCD86}" type="datetime1">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B12F0E-A3CD-4D73-ACFF-474107E8F667}" type="slidenum">
              <a:rPr lang="en-US" smtClean="0"/>
              <a:t>‹#›</a:t>
            </a:fld>
            <a:endParaRPr lang="en-US"/>
          </a:p>
        </p:txBody>
      </p:sp>
    </p:spTree>
    <p:extLst>
      <p:ext uri="{BB962C8B-B14F-4D97-AF65-F5344CB8AC3E}">
        <p14:creationId xmlns:p14="http://schemas.microsoft.com/office/powerpoint/2010/main" val="35456391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08F315E-5591-4851-B770-2B6CCD288928}" type="datetime1">
              <a:rPr lang="en-US" smtClean="0"/>
              <a:t>10/4/2026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B12F0E-A3CD-4D73-ACFF-474107E8F667}" type="slidenum">
              <a:rPr lang="en-US" smtClean="0"/>
              <a:t>‹#›</a:t>
            </a:fld>
            <a:endParaRPr lang="en-US"/>
          </a:p>
        </p:txBody>
      </p:sp>
    </p:spTree>
    <p:extLst>
      <p:ext uri="{BB962C8B-B14F-4D97-AF65-F5344CB8AC3E}">
        <p14:creationId xmlns:p14="http://schemas.microsoft.com/office/powerpoint/2010/main" val="1738215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B1B81D6-4A47-4C79-B136-5B9EBC479DE6}" type="datetime1">
              <a:rPr lang="en-US" smtClean="0"/>
              <a:t>10/4/2026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B12F0E-A3CD-4D73-ACFF-474107E8F667}" type="slidenum">
              <a:rPr lang="en-US" smtClean="0"/>
              <a:t>‹#›</a:t>
            </a:fld>
            <a:endParaRPr lang="en-US"/>
          </a:p>
        </p:txBody>
      </p:sp>
    </p:spTree>
    <p:extLst>
      <p:ext uri="{BB962C8B-B14F-4D97-AF65-F5344CB8AC3E}">
        <p14:creationId xmlns:p14="http://schemas.microsoft.com/office/powerpoint/2010/main" val="102745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2DCAD06-5AE2-4E99-A5F0-63FAA64231CB}" type="datetime1">
              <a:rPr lang="en-US" smtClean="0"/>
              <a:t>10/4/2026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B12F0E-A3CD-4D73-ACFF-474107E8F667}" type="slidenum">
              <a:rPr lang="en-US" smtClean="0"/>
              <a:t>‹#›</a:t>
            </a:fld>
            <a:endParaRPr lang="en-US"/>
          </a:p>
        </p:txBody>
      </p:sp>
    </p:spTree>
    <p:extLst>
      <p:ext uri="{BB962C8B-B14F-4D97-AF65-F5344CB8AC3E}">
        <p14:creationId xmlns:p14="http://schemas.microsoft.com/office/powerpoint/2010/main" val="27103248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43AC7C-9D1D-496C-B523-07855BB47EE6}" type="datetime1">
              <a:rPr lang="en-US" smtClean="0"/>
              <a:t>10/4/2026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B12F0E-A3CD-4D73-ACFF-474107E8F667}" type="slidenum">
              <a:rPr lang="en-US" smtClean="0"/>
              <a:t>‹#›</a:t>
            </a:fld>
            <a:endParaRPr lang="en-US"/>
          </a:p>
        </p:txBody>
      </p:sp>
    </p:spTree>
    <p:extLst>
      <p:ext uri="{BB962C8B-B14F-4D97-AF65-F5344CB8AC3E}">
        <p14:creationId xmlns:p14="http://schemas.microsoft.com/office/powerpoint/2010/main" val="42828417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36246F1-74D5-49C3-8029-F3DEB9860A28}" type="datetime1">
              <a:rPr lang="en-US" smtClean="0"/>
              <a:t>10/4/2026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B12F0E-A3CD-4D73-ACFF-474107E8F667}" type="slidenum">
              <a:rPr lang="en-US" smtClean="0"/>
              <a:t>‹#›</a:t>
            </a:fld>
            <a:endParaRPr lang="en-US"/>
          </a:p>
        </p:txBody>
      </p:sp>
    </p:spTree>
    <p:extLst>
      <p:ext uri="{BB962C8B-B14F-4D97-AF65-F5344CB8AC3E}">
        <p14:creationId xmlns:p14="http://schemas.microsoft.com/office/powerpoint/2010/main" val="3690159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20B9503-9F22-48DA-BEB1-B56611B67EA3}" type="datetime1">
              <a:rPr lang="en-US" smtClean="0"/>
              <a:t>10/4/2026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B12F0E-A3CD-4D73-ACFF-474107E8F667}" type="slidenum">
              <a:rPr lang="en-US" smtClean="0"/>
              <a:t>‹#›</a:t>
            </a:fld>
            <a:endParaRPr lang="en-US"/>
          </a:p>
        </p:txBody>
      </p:sp>
    </p:spTree>
    <p:extLst>
      <p:ext uri="{BB962C8B-B14F-4D97-AF65-F5344CB8AC3E}">
        <p14:creationId xmlns:p14="http://schemas.microsoft.com/office/powerpoint/2010/main" val="32029708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701ACE8-BF56-4A80-95B1-A7DDE25A519C}" type="datetime1">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B12F0E-A3CD-4D73-ACFF-474107E8F667}" type="slidenum">
              <a:rPr lang="en-US" smtClean="0"/>
              <a:t>‹#›</a:t>
            </a:fld>
            <a:endParaRPr lang="en-US"/>
          </a:p>
        </p:txBody>
      </p:sp>
    </p:spTree>
    <p:extLst>
      <p:ext uri="{BB962C8B-B14F-4D97-AF65-F5344CB8AC3E}">
        <p14:creationId xmlns:p14="http://schemas.microsoft.com/office/powerpoint/2010/main" val="3973354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674BDB5-9004-4D5F-A107-DB7CD2A859A7}" type="datetime1">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B12F0E-A3CD-4D73-ACFF-474107E8F667}" type="slidenum">
              <a:rPr lang="en-US" smtClean="0"/>
              <a:t>‹#›</a:t>
            </a:fld>
            <a:endParaRPr lang="en-US"/>
          </a:p>
        </p:txBody>
      </p:sp>
    </p:spTree>
    <p:extLst>
      <p:ext uri="{BB962C8B-B14F-4D97-AF65-F5344CB8AC3E}">
        <p14:creationId xmlns:p14="http://schemas.microsoft.com/office/powerpoint/2010/main" val="4163922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17B4FED-7537-41C1-A8A3-688D4B589C66}" type="datetime1">
              <a:rPr lang="en-US" smtClean="0"/>
              <a:t>10/4/2026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BB12F0E-A3CD-4D73-ACFF-474107E8F667}" type="slidenum">
              <a:rPr lang="en-US" smtClean="0"/>
              <a:t>‹#›</a:t>
            </a:fld>
            <a:endParaRPr lang="en-US"/>
          </a:p>
        </p:txBody>
      </p:sp>
    </p:spTree>
    <p:extLst>
      <p:ext uri="{BB962C8B-B14F-4D97-AF65-F5344CB8AC3E}">
        <p14:creationId xmlns:p14="http://schemas.microsoft.com/office/powerpoint/2010/main" val="35146620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package" Target="../embeddings/Microsoft_Excel_Worksheet.xlsx"/><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CF3958D-D700-E66A-5BDB-D91B65FB6408}"/>
              </a:ext>
            </a:extLst>
          </p:cNvPr>
          <p:cNvPicPr>
            <a:picLocks noChangeAspect="1"/>
          </p:cNvPicPr>
          <p:nvPr/>
        </p:nvPicPr>
        <p:blipFill>
          <a:blip r:embed="rId2">
            <a:alphaModFix/>
            <a:duotone>
              <a:prstClr val="black"/>
              <a:schemeClr val="accent6">
                <a:tint val="45000"/>
                <a:satMod val="400000"/>
              </a:schemeClr>
            </a:duotone>
            <a:extLst>
              <a:ext uri="{BEBA8EAE-BF5A-486C-A8C5-ECC9F3942E4B}">
                <a14:imgProps xmlns:a14="http://schemas.microsoft.com/office/drawing/2010/main">
                  <a14:imgLayer r:embed="rId3">
                    <a14:imgEffect>
                      <a14:sharpenSoften amount="46000"/>
                    </a14:imgEffect>
                    <a14:imgEffect>
                      <a14:colorTemperature colorTemp="8986"/>
                    </a14:imgEffect>
                    <a14:imgEffect>
                      <a14:saturation sat="0"/>
                    </a14:imgEffect>
                    <a14:imgEffect>
                      <a14:brightnessContrast bright="27000" contrast="17000"/>
                    </a14:imgEffect>
                  </a14:imgLayer>
                </a14:imgProps>
              </a:ext>
            </a:extLst>
          </a:blip>
          <a:stretch>
            <a:fillRect/>
          </a:stretch>
        </p:blipFill>
        <p:spPr>
          <a:xfrm>
            <a:off x="-387459" y="0"/>
            <a:ext cx="9918915" cy="6858000"/>
          </a:xfrm>
          <a:prstGeom prst="rect">
            <a:avLst/>
          </a:prstGeom>
        </p:spPr>
      </p:pic>
      <p:sp>
        <p:nvSpPr>
          <p:cNvPr id="2" name="Title 1">
            <a:extLst>
              <a:ext uri="{FF2B5EF4-FFF2-40B4-BE49-F238E27FC236}">
                <a16:creationId xmlns:a16="http://schemas.microsoft.com/office/drawing/2014/main" id="{F5B6D2FA-F913-62D0-F32C-660365E80079}"/>
              </a:ext>
            </a:extLst>
          </p:cNvPr>
          <p:cNvSpPr>
            <a:spLocks noGrp="1"/>
          </p:cNvSpPr>
          <p:nvPr>
            <p:ph type="ctrTitle"/>
          </p:nvPr>
        </p:nvSpPr>
        <p:spPr>
          <a:xfrm>
            <a:off x="158976" y="817638"/>
            <a:ext cx="3232529" cy="4881637"/>
          </a:xfrm>
          <a:solidFill>
            <a:srgbClr val="FFFFCC"/>
          </a:solidFill>
          <a:effectLst>
            <a:softEdge rad="139700"/>
          </a:effectLst>
        </p:spPr>
        <p:txBody>
          <a:bodyPr anchor="ctr">
            <a:normAutofit/>
          </a:bodyPr>
          <a:lstStyle/>
          <a:p>
            <a:r>
              <a:rPr lang="en-US" sz="3200" b="1" dirty="0">
                <a:solidFill>
                  <a:schemeClr val="tx2">
                    <a:lumMod val="90000"/>
                    <a:lumOff val="10000"/>
                  </a:schemeClr>
                </a:solidFill>
              </a:rPr>
              <a:t>TRINITY TASK FORCE ON </a:t>
            </a:r>
            <a:br>
              <a:rPr lang="en-US" sz="3200" b="1" dirty="0">
                <a:solidFill>
                  <a:schemeClr val="tx2">
                    <a:lumMod val="90000"/>
                    <a:lumOff val="10000"/>
                  </a:schemeClr>
                </a:solidFill>
              </a:rPr>
            </a:br>
            <a:r>
              <a:rPr lang="en-US" sz="3200" b="1" dirty="0">
                <a:solidFill>
                  <a:schemeClr val="tx2">
                    <a:lumMod val="90000"/>
                    <a:lumOff val="10000"/>
                  </a:schemeClr>
                </a:solidFill>
              </a:rPr>
              <a:t>ARTIFICIAL INTELLIGENCE</a:t>
            </a:r>
            <a:br>
              <a:rPr lang="en-US" sz="3200" b="1" dirty="0">
                <a:solidFill>
                  <a:schemeClr val="tx2">
                    <a:lumMod val="90000"/>
                    <a:lumOff val="10000"/>
                  </a:schemeClr>
                </a:solidFill>
              </a:rPr>
            </a:br>
            <a:br>
              <a:rPr lang="en-US" sz="3200" b="1" dirty="0">
                <a:solidFill>
                  <a:schemeClr val="tx2">
                    <a:lumMod val="90000"/>
                    <a:lumOff val="10000"/>
                  </a:schemeClr>
                </a:solidFill>
              </a:rPr>
            </a:br>
            <a:r>
              <a:rPr lang="en-US" sz="3200" b="1" dirty="0">
                <a:solidFill>
                  <a:schemeClr val="tx2">
                    <a:lumMod val="90000"/>
                    <a:lumOff val="10000"/>
                  </a:schemeClr>
                </a:solidFill>
              </a:rPr>
              <a:t>UPDATE</a:t>
            </a:r>
            <a:br>
              <a:rPr lang="en-US" sz="3200" b="1" dirty="0">
                <a:solidFill>
                  <a:schemeClr val="tx2">
                    <a:lumMod val="90000"/>
                    <a:lumOff val="10000"/>
                  </a:schemeClr>
                </a:solidFill>
              </a:rPr>
            </a:br>
            <a:r>
              <a:rPr lang="en-US" sz="3200" b="1" dirty="0">
                <a:solidFill>
                  <a:schemeClr val="tx2">
                    <a:lumMod val="90000"/>
                    <a:lumOff val="10000"/>
                  </a:schemeClr>
                </a:solidFill>
              </a:rPr>
              <a:t>9/23/2026</a:t>
            </a:r>
          </a:p>
        </p:txBody>
      </p:sp>
    </p:spTree>
    <p:extLst>
      <p:ext uri="{BB962C8B-B14F-4D97-AF65-F5344CB8AC3E}">
        <p14:creationId xmlns:p14="http://schemas.microsoft.com/office/powerpoint/2010/main" val="140434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632F778-0BB0-38D3-E10C-F3A6203B2485}"/>
              </a:ext>
            </a:extLst>
          </p:cNvPr>
          <p:cNvSpPr>
            <a:spLocks noGrp="1"/>
          </p:cNvSpPr>
          <p:nvPr>
            <p:ph type="sldNum" sz="quarter" idx="12"/>
          </p:nvPr>
        </p:nvSpPr>
        <p:spPr/>
        <p:txBody>
          <a:bodyPr/>
          <a:lstStyle/>
          <a:p>
            <a:fld id="{6BB12F0E-A3CD-4D73-ACFF-474107E8F667}" type="slidenum">
              <a:rPr lang="en-US" smtClean="0"/>
              <a:t>2</a:t>
            </a:fld>
            <a:endParaRPr lang="en-US"/>
          </a:p>
        </p:txBody>
      </p:sp>
      <p:graphicFrame>
        <p:nvGraphicFramePr>
          <p:cNvPr id="2" name="Object 1">
            <a:extLst>
              <a:ext uri="{FF2B5EF4-FFF2-40B4-BE49-F238E27FC236}">
                <a16:creationId xmlns:a16="http://schemas.microsoft.com/office/drawing/2014/main" id="{F4408A77-0363-CFBE-C946-1A175B36BEBC}"/>
              </a:ext>
            </a:extLst>
          </p:cNvPr>
          <p:cNvGraphicFramePr>
            <a:graphicFrameLocks noChangeAspect="1"/>
          </p:cNvGraphicFramePr>
          <p:nvPr>
            <p:extLst>
              <p:ext uri="{D42A27DB-BD31-4B8C-83A1-F6EECF244321}">
                <p14:modId xmlns:p14="http://schemas.microsoft.com/office/powerpoint/2010/main" val="3390752877"/>
              </p:ext>
            </p:extLst>
          </p:nvPr>
        </p:nvGraphicFramePr>
        <p:xfrm>
          <a:off x="628650" y="54283"/>
          <a:ext cx="7833705" cy="6643167"/>
        </p:xfrm>
        <a:graphic>
          <a:graphicData uri="http://schemas.openxmlformats.org/presentationml/2006/ole">
            <mc:AlternateContent xmlns:mc="http://schemas.openxmlformats.org/markup-compatibility/2006">
              <mc:Choice xmlns:v="urn:schemas-microsoft-com:vml" Requires="v">
                <p:oleObj name="Worksheet" r:id="rId2" imgW="10435525" imgH="10839559" progId="Excel.Sheet.12">
                  <p:embed/>
                </p:oleObj>
              </mc:Choice>
              <mc:Fallback>
                <p:oleObj name="Worksheet" r:id="rId2" imgW="10435525" imgH="10839559" progId="Excel.Sheet.12">
                  <p:embed/>
                  <p:pic>
                    <p:nvPicPr>
                      <p:cNvPr id="0" name=""/>
                      <p:cNvPicPr/>
                      <p:nvPr/>
                    </p:nvPicPr>
                    <p:blipFill>
                      <a:blip r:embed="rId3"/>
                      <a:stretch>
                        <a:fillRect/>
                      </a:stretch>
                    </p:blipFill>
                    <p:spPr>
                      <a:xfrm>
                        <a:off x="628650" y="54283"/>
                        <a:ext cx="7833705" cy="6643167"/>
                      </a:xfrm>
                      <a:prstGeom prst="rect">
                        <a:avLst/>
                      </a:prstGeom>
                    </p:spPr>
                  </p:pic>
                </p:oleObj>
              </mc:Fallback>
            </mc:AlternateContent>
          </a:graphicData>
        </a:graphic>
      </p:graphicFrame>
    </p:spTree>
    <p:extLst>
      <p:ext uri="{BB962C8B-B14F-4D97-AF65-F5344CB8AC3E}">
        <p14:creationId xmlns:p14="http://schemas.microsoft.com/office/powerpoint/2010/main" val="14776758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48D55E0-F5C1-7C95-BB88-FF21418BF19C}"/>
              </a:ext>
            </a:extLst>
          </p:cNvPr>
          <p:cNvSpPr>
            <a:spLocks noGrp="1"/>
          </p:cNvSpPr>
          <p:nvPr>
            <p:ph type="sldNum" sz="quarter" idx="12"/>
          </p:nvPr>
        </p:nvSpPr>
        <p:spPr/>
        <p:txBody>
          <a:bodyPr/>
          <a:lstStyle/>
          <a:p>
            <a:fld id="{6BB12F0E-A3CD-4D73-ACFF-474107E8F667}" type="slidenum">
              <a:rPr lang="en-US" smtClean="0"/>
              <a:t>3</a:t>
            </a:fld>
            <a:endParaRPr lang="en-US"/>
          </a:p>
        </p:txBody>
      </p:sp>
      <p:pic>
        <p:nvPicPr>
          <p:cNvPr id="4" name="Picture 3">
            <a:extLst>
              <a:ext uri="{FF2B5EF4-FFF2-40B4-BE49-F238E27FC236}">
                <a16:creationId xmlns:a16="http://schemas.microsoft.com/office/drawing/2014/main" id="{BF09FB51-3549-4B0C-464F-5695D3F51A52}"/>
              </a:ext>
            </a:extLst>
          </p:cNvPr>
          <p:cNvPicPr>
            <a:picLocks noChangeAspect="1"/>
          </p:cNvPicPr>
          <p:nvPr/>
        </p:nvPicPr>
        <p:blipFill>
          <a:blip r:embed="rId2"/>
          <a:stretch>
            <a:fillRect/>
          </a:stretch>
        </p:blipFill>
        <p:spPr>
          <a:xfrm>
            <a:off x="216382" y="266095"/>
            <a:ext cx="8850853" cy="4604489"/>
          </a:xfrm>
          <a:prstGeom prst="rect">
            <a:avLst/>
          </a:prstGeom>
        </p:spPr>
      </p:pic>
    </p:spTree>
    <p:extLst>
      <p:ext uri="{BB962C8B-B14F-4D97-AF65-F5344CB8AC3E}">
        <p14:creationId xmlns:p14="http://schemas.microsoft.com/office/powerpoint/2010/main" val="11742075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8404D29-E7D1-BB91-0C4B-432B4A3F9B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7B6262-6C33-81AF-6A07-1A4BFFF0BE59}"/>
              </a:ext>
            </a:extLst>
          </p:cNvPr>
          <p:cNvSpPr>
            <a:spLocks noGrp="1"/>
          </p:cNvSpPr>
          <p:nvPr>
            <p:ph type="title"/>
          </p:nvPr>
        </p:nvSpPr>
        <p:spPr>
          <a:xfrm>
            <a:off x="270933" y="136524"/>
            <a:ext cx="8660191" cy="400505"/>
          </a:xfrm>
          <a:solidFill>
            <a:srgbClr val="0000FF"/>
          </a:solidFill>
          <a:effectLst>
            <a:outerShdw blurRad="50800" dist="38100" dir="5400000" algn="t" rotWithShape="0">
              <a:prstClr val="black">
                <a:alpha val="40000"/>
              </a:prstClr>
            </a:outerShdw>
          </a:effectLst>
        </p:spPr>
        <p:txBody>
          <a:bodyPr>
            <a:normAutofit fontScale="90000"/>
          </a:bodyPr>
          <a:lstStyle/>
          <a:p>
            <a:pPr algn="ctr"/>
            <a:r>
              <a:rPr lang="en-US" sz="2800" b="1" dirty="0">
                <a:solidFill>
                  <a:schemeClr val="bg1"/>
                </a:solidFill>
              </a:rPr>
              <a:t>AI Task Force: Goals</a:t>
            </a:r>
          </a:p>
        </p:txBody>
      </p:sp>
      <p:sp>
        <p:nvSpPr>
          <p:cNvPr id="3" name="Content Placeholder 2">
            <a:extLst>
              <a:ext uri="{FF2B5EF4-FFF2-40B4-BE49-F238E27FC236}">
                <a16:creationId xmlns:a16="http://schemas.microsoft.com/office/drawing/2014/main" id="{E056DFFD-D074-DC9B-BA0C-145E9CCFB671}"/>
              </a:ext>
            </a:extLst>
          </p:cNvPr>
          <p:cNvSpPr>
            <a:spLocks noGrp="1"/>
          </p:cNvSpPr>
          <p:nvPr>
            <p:ph idx="1"/>
          </p:nvPr>
        </p:nvSpPr>
        <p:spPr>
          <a:xfrm>
            <a:off x="270933" y="703641"/>
            <a:ext cx="8660191" cy="5774570"/>
          </a:xfrm>
          <a:solidFill>
            <a:srgbClr val="E7FFFF"/>
          </a:solidFill>
          <a:effectLst>
            <a:outerShdw blurRad="50800" dist="38100" dir="5400000" algn="t" rotWithShape="0">
              <a:prstClr val="black">
                <a:alpha val="40000"/>
              </a:prstClr>
            </a:outerShdw>
          </a:effectLst>
        </p:spPr>
        <p:txBody>
          <a:bodyPr>
            <a:normAutofit lnSpcReduction="10000"/>
          </a:bodyPr>
          <a:lstStyle/>
          <a:p>
            <a:pPr marL="0" indent="0">
              <a:lnSpc>
                <a:spcPct val="120000"/>
              </a:lnSpc>
              <a:buNone/>
            </a:pPr>
            <a:r>
              <a:rPr lang="en-US" sz="1700" b="1" i="1" dirty="0"/>
              <a:t>Trinity’s Task Force on Artificial Intelligence will:</a:t>
            </a:r>
          </a:p>
          <a:p>
            <a:pPr>
              <a:lnSpc>
                <a:spcPct val="120000"/>
              </a:lnSpc>
            </a:pPr>
            <a:r>
              <a:rPr lang="en-US" sz="1400" dirty="0"/>
              <a:t>Develop of a clear statement, grounded in mission and values, on Trinity’s philosophy of the application of AI tools in teaching and learning, pedagogy and research, administrative work and communications.</a:t>
            </a:r>
          </a:p>
          <a:p>
            <a:pPr>
              <a:lnSpc>
                <a:spcPct val="120000"/>
              </a:lnSpc>
            </a:pPr>
            <a:r>
              <a:rPr lang="en-US" sz="1400" dirty="0"/>
              <a:t>Align of Trinity’s AI policy with social justice teachings set forth in Pope Leo’s encyclical on AI </a:t>
            </a:r>
            <a:r>
              <a:rPr lang="en-US" sz="1400" i="1" dirty="0"/>
              <a:t>Magnificat Humanitas</a:t>
            </a:r>
          </a:p>
          <a:p>
            <a:pPr>
              <a:lnSpc>
                <a:spcPct val="120000"/>
              </a:lnSpc>
            </a:pPr>
            <a:r>
              <a:rPr lang="en-US" sz="1400" dirty="0"/>
              <a:t>Identify appropriate uses of AI tools in the work of faculty and staff, and prohibited uses</a:t>
            </a:r>
          </a:p>
          <a:p>
            <a:pPr>
              <a:lnSpc>
                <a:spcPct val="120000"/>
              </a:lnSpc>
            </a:pPr>
            <a:r>
              <a:rPr lang="en-US" sz="1400" dirty="0"/>
              <a:t>Identify the preferred AI tools/platforms for academic/administrative uses at Trinity</a:t>
            </a:r>
          </a:p>
          <a:p>
            <a:pPr>
              <a:lnSpc>
                <a:spcPct val="120000"/>
              </a:lnSpc>
            </a:pPr>
            <a:r>
              <a:rPr lang="en-US" sz="1400" dirty="0"/>
              <a:t>Implement ongoing professional development and education for faculty, staff and students to understand acceptable uses of AI in student work and prohibited uses</a:t>
            </a:r>
          </a:p>
          <a:p>
            <a:pPr>
              <a:lnSpc>
                <a:spcPct val="120000"/>
              </a:lnSpc>
            </a:pPr>
            <a:r>
              <a:rPr lang="en-US" sz="1400" dirty="0"/>
              <a:t>Make a specific statement on protection of private data and transparency in the use of AI tools</a:t>
            </a:r>
          </a:p>
          <a:p>
            <a:pPr>
              <a:lnSpc>
                <a:spcPct val="120000"/>
              </a:lnSpc>
            </a:pPr>
            <a:r>
              <a:rPr lang="en-US" sz="1400" dirty="0"/>
              <a:t>Clarify and expand the academic policy on AI as it relates to teaching and learning, with special emphasis on clarity for AI applications in student work, course development and pedagogy</a:t>
            </a:r>
          </a:p>
          <a:p>
            <a:pPr>
              <a:lnSpc>
                <a:spcPct val="120000"/>
              </a:lnSpc>
            </a:pPr>
            <a:r>
              <a:rPr lang="en-US" sz="1400" dirty="0"/>
              <a:t>Identify how AI is already being used in the major career pathways that Trinity students are entering, e.g., in healthcare, business, education, communications, and other professional fields, for the purpose of ensuring that each discipline is preparing students appropriately for the use of AI tools in professional life after Trinity</a:t>
            </a:r>
          </a:p>
          <a:p>
            <a:pPr>
              <a:lnSpc>
                <a:spcPct val="120000"/>
              </a:lnSpc>
            </a:pPr>
            <a:r>
              <a:rPr lang="en-US" sz="1400" dirty="0"/>
              <a:t>Continuous review of policy statements on AI, Academic Honesty, professional ethics and the use of AI in all phases of university work</a:t>
            </a:r>
          </a:p>
          <a:p>
            <a:pPr>
              <a:lnSpc>
                <a:spcPct val="120000"/>
              </a:lnSpc>
            </a:pPr>
            <a:endParaRPr lang="en-US" sz="1400" dirty="0"/>
          </a:p>
        </p:txBody>
      </p:sp>
      <p:sp>
        <p:nvSpPr>
          <p:cNvPr id="4" name="Slide Number Placeholder 3">
            <a:extLst>
              <a:ext uri="{FF2B5EF4-FFF2-40B4-BE49-F238E27FC236}">
                <a16:creationId xmlns:a16="http://schemas.microsoft.com/office/drawing/2014/main" id="{F7F29C88-5186-3772-EE11-852130F5A313}"/>
              </a:ext>
            </a:extLst>
          </p:cNvPr>
          <p:cNvSpPr>
            <a:spLocks noGrp="1"/>
          </p:cNvSpPr>
          <p:nvPr>
            <p:ph type="sldNum" sz="quarter" idx="12"/>
          </p:nvPr>
        </p:nvSpPr>
        <p:spPr/>
        <p:txBody>
          <a:bodyPr/>
          <a:lstStyle/>
          <a:p>
            <a:fld id="{6BB12F0E-A3CD-4D73-ACFF-474107E8F667}" type="slidenum">
              <a:rPr lang="en-US" smtClean="0"/>
              <a:t>4</a:t>
            </a:fld>
            <a:endParaRPr lang="en-US"/>
          </a:p>
        </p:txBody>
      </p:sp>
    </p:spTree>
    <p:extLst>
      <p:ext uri="{BB962C8B-B14F-4D97-AF65-F5344CB8AC3E}">
        <p14:creationId xmlns:p14="http://schemas.microsoft.com/office/powerpoint/2010/main" val="25403910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38D83-6BA4-45DE-04FE-97C95147A07A}"/>
              </a:ext>
            </a:extLst>
          </p:cNvPr>
          <p:cNvSpPr>
            <a:spLocks noGrp="1"/>
          </p:cNvSpPr>
          <p:nvPr>
            <p:ph type="title"/>
          </p:nvPr>
        </p:nvSpPr>
        <p:spPr>
          <a:xfrm>
            <a:off x="628650" y="365126"/>
            <a:ext cx="7886700" cy="621845"/>
          </a:xfrm>
          <a:solidFill>
            <a:srgbClr val="D5FFFF"/>
          </a:solidFill>
          <a:effectLst>
            <a:outerShdw blurRad="50800" dist="38100" dir="5400000" algn="t" rotWithShape="0">
              <a:prstClr val="black">
                <a:alpha val="40000"/>
              </a:prstClr>
            </a:outerShdw>
          </a:effectLst>
        </p:spPr>
        <p:txBody>
          <a:bodyPr>
            <a:normAutofit/>
          </a:bodyPr>
          <a:lstStyle/>
          <a:p>
            <a:pPr algn="ctr"/>
            <a:r>
              <a:rPr lang="en-US" sz="3200" dirty="0"/>
              <a:t>September 23 Task Force First Meeting Agenda</a:t>
            </a:r>
          </a:p>
        </p:txBody>
      </p:sp>
      <p:sp>
        <p:nvSpPr>
          <p:cNvPr id="3" name="Content Placeholder 2">
            <a:extLst>
              <a:ext uri="{FF2B5EF4-FFF2-40B4-BE49-F238E27FC236}">
                <a16:creationId xmlns:a16="http://schemas.microsoft.com/office/drawing/2014/main" id="{5436C788-FD1F-3FE1-17EF-E6BCDCAE5BE1}"/>
              </a:ext>
            </a:extLst>
          </p:cNvPr>
          <p:cNvSpPr>
            <a:spLocks noGrp="1"/>
          </p:cNvSpPr>
          <p:nvPr>
            <p:ph idx="1"/>
          </p:nvPr>
        </p:nvSpPr>
        <p:spPr>
          <a:xfrm>
            <a:off x="628650" y="1253331"/>
            <a:ext cx="8104112" cy="4351338"/>
          </a:xfrm>
        </p:spPr>
        <p:txBody>
          <a:bodyPr>
            <a:noAutofit/>
          </a:bodyPr>
          <a:lstStyle/>
          <a:p>
            <a:r>
              <a:rPr lang="en-US" sz="2400" dirty="0"/>
              <a:t>Overall discussion of purpose and goals of the Task Force</a:t>
            </a:r>
          </a:p>
          <a:p>
            <a:r>
              <a:rPr lang="en-US" sz="2400" dirty="0"/>
              <a:t>Structure of the Task Force and Issues</a:t>
            </a:r>
          </a:p>
          <a:p>
            <a:r>
              <a:rPr lang="en-US" sz="2400" dirty="0"/>
              <a:t>When and How Will We Engage Students in the Task Force?</a:t>
            </a:r>
          </a:p>
          <a:p>
            <a:r>
              <a:rPr lang="en-US" sz="2400" dirty="0"/>
              <a:t>Issues from Readings and Current Media</a:t>
            </a:r>
          </a:p>
          <a:p>
            <a:r>
              <a:rPr lang="en-US" sz="2400" dirty="0"/>
              <a:t>Membership on the Project Teams</a:t>
            </a:r>
          </a:p>
          <a:p>
            <a:r>
              <a:rPr lang="en-US" sz="2400" dirty="0"/>
              <a:t>Expectations for Project Teams</a:t>
            </a:r>
          </a:p>
          <a:p>
            <a:pPr lvl="1"/>
            <a:r>
              <a:rPr lang="en-US" dirty="0"/>
              <a:t>Co-leadership roles</a:t>
            </a:r>
          </a:p>
          <a:p>
            <a:pPr lvl="1"/>
            <a:r>
              <a:rPr lang="en-US" dirty="0"/>
              <a:t>Open dialogue and exploration</a:t>
            </a:r>
          </a:p>
          <a:p>
            <a:pPr lvl="1"/>
            <a:r>
              <a:rPr lang="en-US" dirty="0"/>
              <a:t>Research for Best Practices</a:t>
            </a:r>
          </a:p>
          <a:p>
            <a:pPr lvl="1"/>
            <a:r>
              <a:rPr lang="en-US" dirty="0"/>
              <a:t>Draft Reports As Basis for Developing Trinity Statements, Policies and Practices</a:t>
            </a:r>
          </a:p>
          <a:p>
            <a:pPr lvl="1"/>
            <a:r>
              <a:rPr lang="en-US" dirty="0"/>
              <a:t>Timetable, Mid-Course Check-in, External Help</a:t>
            </a:r>
          </a:p>
        </p:txBody>
      </p:sp>
      <p:sp>
        <p:nvSpPr>
          <p:cNvPr id="4" name="Slide Number Placeholder 3">
            <a:extLst>
              <a:ext uri="{FF2B5EF4-FFF2-40B4-BE49-F238E27FC236}">
                <a16:creationId xmlns:a16="http://schemas.microsoft.com/office/drawing/2014/main" id="{2F2513C5-BDC6-2F06-7ABE-18976A393825}"/>
              </a:ext>
            </a:extLst>
          </p:cNvPr>
          <p:cNvSpPr>
            <a:spLocks noGrp="1"/>
          </p:cNvSpPr>
          <p:nvPr>
            <p:ph type="sldNum" sz="quarter" idx="12"/>
          </p:nvPr>
        </p:nvSpPr>
        <p:spPr/>
        <p:txBody>
          <a:bodyPr/>
          <a:lstStyle/>
          <a:p>
            <a:fld id="{6BB12F0E-A3CD-4D73-ACFF-474107E8F667}" type="slidenum">
              <a:rPr lang="en-US" smtClean="0"/>
              <a:t>5</a:t>
            </a:fld>
            <a:endParaRPr lang="en-US"/>
          </a:p>
        </p:txBody>
      </p:sp>
    </p:spTree>
    <p:extLst>
      <p:ext uri="{BB962C8B-B14F-4D97-AF65-F5344CB8AC3E}">
        <p14:creationId xmlns:p14="http://schemas.microsoft.com/office/powerpoint/2010/main" val="12101991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5278A-9146-096F-1250-BF5C49078670}"/>
              </a:ext>
            </a:extLst>
          </p:cNvPr>
          <p:cNvSpPr>
            <a:spLocks noGrp="1"/>
          </p:cNvSpPr>
          <p:nvPr>
            <p:ph type="title"/>
          </p:nvPr>
        </p:nvSpPr>
        <p:spPr>
          <a:xfrm>
            <a:off x="628650" y="365127"/>
            <a:ext cx="7886700" cy="529922"/>
          </a:xfrm>
          <a:solidFill>
            <a:srgbClr val="EBFFFF"/>
          </a:solidFill>
          <a:effectLst>
            <a:outerShdw blurRad="50800" dist="38100" dir="5400000" algn="t" rotWithShape="0">
              <a:prstClr val="black">
                <a:alpha val="40000"/>
              </a:prstClr>
            </a:outerShdw>
          </a:effectLst>
        </p:spPr>
        <p:txBody>
          <a:bodyPr>
            <a:normAutofit fontScale="90000"/>
          </a:bodyPr>
          <a:lstStyle/>
          <a:p>
            <a:pPr algn="ctr"/>
            <a:r>
              <a:rPr lang="en-US" dirty="0"/>
              <a:t>Possible Timetable for Task Force</a:t>
            </a:r>
          </a:p>
        </p:txBody>
      </p:sp>
      <p:sp>
        <p:nvSpPr>
          <p:cNvPr id="3" name="Content Placeholder 2">
            <a:extLst>
              <a:ext uri="{FF2B5EF4-FFF2-40B4-BE49-F238E27FC236}">
                <a16:creationId xmlns:a16="http://schemas.microsoft.com/office/drawing/2014/main" id="{8F83528B-42BC-5DB5-FB2D-DEBE854168F3}"/>
              </a:ext>
            </a:extLst>
          </p:cNvPr>
          <p:cNvSpPr>
            <a:spLocks noGrp="1"/>
          </p:cNvSpPr>
          <p:nvPr>
            <p:ph idx="1"/>
          </p:nvPr>
        </p:nvSpPr>
        <p:spPr>
          <a:xfrm>
            <a:off x="585107" y="1056368"/>
            <a:ext cx="7886700" cy="5610528"/>
          </a:xfrm>
        </p:spPr>
        <p:txBody>
          <a:bodyPr>
            <a:normAutofit/>
          </a:bodyPr>
          <a:lstStyle/>
          <a:p>
            <a:pPr marL="0" indent="0">
              <a:buNone/>
            </a:pPr>
            <a:r>
              <a:rPr lang="en-US" sz="2000" dirty="0"/>
              <a:t>September 2026			Organize</a:t>
            </a:r>
          </a:p>
          <a:p>
            <a:pPr marL="0" indent="0">
              <a:buNone/>
            </a:pPr>
            <a:r>
              <a:rPr lang="en-US" sz="2000" dirty="0"/>
              <a:t>October-November 2026		Project Team Meetings</a:t>
            </a:r>
          </a:p>
          <a:p>
            <a:pPr marL="0" indent="0">
              <a:buNone/>
            </a:pPr>
            <a:r>
              <a:rPr lang="en-US" sz="2000" dirty="0"/>
              <a:t>				- Reading and Learning</a:t>
            </a:r>
          </a:p>
          <a:p>
            <a:pPr marL="0" indent="0">
              <a:buNone/>
            </a:pPr>
            <a:r>
              <a:rPr lang="en-US" sz="2000" dirty="0"/>
              <a:t>				- PD Programs</a:t>
            </a:r>
          </a:p>
          <a:p>
            <a:pPr marL="0" indent="0">
              <a:buNone/>
            </a:pPr>
            <a:endParaRPr lang="en-US" sz="2000" dirty="0"/>
          </a:p>
          <a:p>
            <a:pPr marL="0" indent="0">
              <a:buNone/>
            </a:pPr>
            <a:r>
              <a:rPr lang="en-US" sz="2000" dirty="0"/>
              <a:t>December 2026			Check-in Task Force Meeting</a:t>
            </a:r>
          </a:p>
          <a:p>
            <a:pPr marL="0" indent="0">
              <a:buNone/>
            </a:pPr>
            <a:r>
              <a:rPr lang="en-US" sz="2000" dirty="0"/>
              <a:t>January-February 2027		Finalize Project Team Research</a:t>
            </a:r>
          </a:p>
          <a:p>
            <a:pPr marL="0" indent="0">
              <a:buNone/>
            </a:pPr>
            <a:r>
              <a:rPr lang="en-US" sz="2000" dirty="0"/>
              <a:t>March-April 2027			Draft Reports Finalized</a:t>
            </a:r>
          </a:p>
          <a:p>
            <a:pPr marL="0" indent="0">
              <a:buNone/>
            </a:pPr>
            <a:r>
              <a:rPr lang="en-US" sz="2000" dirty="0"/>
              <a:t>May 2027			Report Out to Faculty</a:t>
            </a:r>
          </a:p>
          <a:p>
            <a:pPr marL="0" indent="0">
              <a:buNone/>
            </a:pPr>
            <a:r>
              <a:rPr lang="en-US" sz="2000" dirty="0"/>
              <a:t>Fall 2027			Implementation – go to respective 					governance bodies for 						review and approval:</a:t>
            </a:r>
          </a:p>
          <a:p>
            <a:pPr marL="0" indent="0">
              <a:buNone/>
            </a:pPr>
            <a:r>
              <a:rPr lang="en-US" sz="2000" dirty="0"/>
              <a:t>					Policy Changes</a:t>
            </a:r>
          </a:p>
          <a:p>
            <a:pPr marL="0" indent="0">
              <a:buNone/>
            </a:pPr>
            <a:r>
              <a:rPr lang="en-US" sz="2000" dirty="0"/>
              <a:t>					Curriculum Changes</a:t>
            </a:r>
          </a:p>
        </p:txBody>
      </p:sp>
      <p:sp>
        <p:nvSpPr>
          <p:cNvPr id="4" name="Slide Number Placeholder 3">
            <a:extLst>
              <a:ext uri="{FF2B5EF4-FFF2-40B4-BE49-F238E27FC236}">
                <a16:creationId xmlns:a16="http://schemas.microsoft.com/office/drawing/2014/main" id="{F51CA078-153B-50C2-970D-BE42066239D0}"/>
              </a:ext>
            </a:extLst>
          </p:cNvPr>
          <p:cNvSpPr>
            <a:spLocks noGrp="1"/>
          </p:cNvSpPr>
          <p:nvPr>
            <p:ph type="sldNum" sz="quarter" idx="12"/>
          </p:nvPr>
        </p:nvSpPr>
        <p:spPr/>
        <p:txBody>
          <a:bodyPr/>
          <a:lstStyle/>
          <a:p>
            <a:fld id="{6BB12F0E-A3CD-4D73-ACFF-474107E8F667}" type="slidenum">
              <a:rPr lang="en-US" smtClean="0"/>
              <a:t>6</a:t>
            </a:fld>
            <a:endParaRPr lang="en-US"/>
          </a:p>
        </p:txBody>
      </p:sp>
    </p:spTree>
    <p:extLst>
      <p:ext uri="{BB962C8B-B14F-4D97-AF65-F5344CB8AC3E}">
        <p14:creationId xmlns:p14="http://schemas.microsoft.com/office/powerpoint/2010/main" val="42754189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787FE50C-708E-F114-981D-1ABC3699E701}"/>
              </a:ext>
            </a:extLst>
          </p:cNvPr>
          <p:cNvGraphicFramePr>
            <a:graphicFrameLocks noGrp="1"/>
          </p:cNvGraphicFramePr>
          <p:nvPr>
            <p:extLst>
              <p:ext uri="{D42A27DB-BD31-4B8C-83A1-F6EECF244321}">
                <p14:modId xmlns:p14="http://schemas.microsoft.com/office/powerpoint/2010/main" val="266338313"/>
              </p:ext>
            </p:extLst>
          </p:nvPr>
        </p:nvGraphicFramePr>
        <p:xfrm>
          <a:off x="372533" y="90382"/>
          <a:ext cx="8515048" cy="6631094"/>
        </p:xfrm>
        <a:graphic>
          <a:graphicData uri="http://schemas.openxmlformats.org/drawingml/2006/table">
            <a:tbl>
              <a:tblPr firstRow="1" bandRow="1">
                <a:tableStyleId>{00A15C55-8517-42AA-B614-E9B94910E393}</a:tableStyleId>
              </a:tblPr>
              <a:tblGrid>
                <a:gridCol w="1524002">
                  <a:extLst>
                    <a:ext uri="{9D8B030D-6E8A-4147-A177-3AD203B41FA5}">
                      <a16:colId xmlns:a16="http://schemas.microsoft.com/office/drawing/2014/main" val="3938801138"/>
                    </a:ext>
                  </a:extLst>
                </a:gridCol>
                <a:gridCol w="1746552">
                  <a:extLst>
                    <a:ext uri="{9D8B030D-6E8A-4147-A177-3AD203B41FA5}">
                      <a16:colId xmlns:a16="http://schemas.microsoft.com/office/drawing/2014/main" val="1052506997"/>
                    </a:ext>
                  </a:extLst>
                </a:gridCol>
                <a:gridCol w="3115732">
                  <a:extLst>
                    <a:ext uri="{9D8B030D-6E8A-4147-A177-3AD203B41FA5}">
                      <a16:colId xmlns:a16="http://schemas.microsoft.com/office/drawing/2014/main" val="2735849441"/>
                    </a:ext>
                  </a:extLst>
                </a:gridCol>
                <a:gridCol w="2128762">
                  <a:extLst>
                    <a:ext uri="{9D8B030D-6E8A-4147-A177-3AD203B41FA5}">
                      <a16:colId xmlns:a16="http://schemas.microsoft.com/office/drawing/2014/main" val="3735527710"/>
                    </a:ext>
                  </a:extLst>
                </a:gridCol>
              </a:tblGrid>
              <a:tr h="445105">
                <a:tc gridSpan="4">
                  <a:txBody>
                    <a:bodyPr/>
                    <a:lstStyle/>
                    <a:p>
                      <a:pPr algn="ctr"/>
                      <a:r>
                        <a:rPr lang="en-US" dirty="0"/>
                        <a:t>AI TASK FORCE PROJECT TEAMS AND TOPICS   (Page 1 of 3)</a:t>
                      </a:r>
                    </a:p>
                  </a:txBody>
                  <a:tcPr>
                    <a:solidFill>
                      <a:srgbClr val="0000FF"/>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850288505"/>
                  </a:ext>
                </a:extLst>
              </a:tr>
              <a:tr h="333829">
                <a:tc>
                  <a:txBody>
                    <a:bodyPr/>
                    <a:lstStyle/>
                    <a:p>
                      <a:pPr algn="ctr"/>
                      <a:r>
                        <a:rPr lang="en-US" sz="1400" b="1" dirty="0"/>
                        <a:t>TOPIC</a:t>
                      </a:r>
                    </a:p>
                  </a:txBody>
                  <a:tcPr>
                    <a:solidFill>
                      <a:srgbClr val="93FFFF"/>
                    </a:solidFill>
                  </a:tcPr>
                </a:tc>
                <a:tc>
                  <a:txBody>
                    <a:bodyPr/>
                    <a:lstStyle/>
                    <a:p>
                      <a:pPr algn="ctr"/>
                      <a:r>
                        <a:rPr lang="en-US" sz="1400" b="1" dirty="0"/>
                        <a:t>TEAM MEMBERS</a:t>
                      </a:r>
                    </a:p>
                  </a:txBody>
                  <a:tcPr>
                    <a:solidFill>
                      <a:srgbClr val="93FFFF"/>
                    </a:solidFill>
                  </a:tcPr>
                </a:tc>
                <a:tc>
                  <a:txBody>
                    <a:bodyPr/>
                    <a:lstStyle/>
                    <a:p>
                      <a:pPr algn="ctr"/>
                      <a:r>
                        <a:rPr lang="en-US" sz="1400" b="1" dirty="0"/>
                        <a:t>QUESTIONS FOR DISCUSSION</a:t>
                      </a:r>
                    </a:p>
                  </a:txBody>
                  <a:tcPr>
                    <a:solidFill>
                      <a:srgbClr val="93FFFF"/>
                    </a:solidFill>
                  </a:tcPr>
                </a:tc>
                <a:tc>
                  <a:txBody>
                    <a:bodyPr/>
                    <a:lstStyle/>
                    <a:p>
                      <a:pPr algn="ctr"/>
                      <a:r>
                        <a:rPr lang="en-US" sz="1400" b="1" dirty="0"/>
                        <a:t>RELATIONSHIPS</a:t>
                      </a:r>
                    </a:p>
                  </a:txBody>
                  <a:tcPr>
                    <a:solidFill>
                      <a:srgbClr val="93FFFF"/>
                    </a:solidFill>
                  </a:tcPr>
                </a:tc>
                <a:extLst>
                  <a:ext uri="{0D108BD9-81ED-4DB2-BD59-A6C34878D82A}">
                    <a16:rowId xmlns:a16="http://schemas.microsoft.com/office/drawing/2014/main" val="2886778081"/>
                  </a:ext>
                </a:extLst>
              </a:tr>
              <a:tr h="1011968">
                <a:tc>
                  <a:txBody>
                    <a:bodyPr/>
                    <a:lstStyle/>
                    <a:p>
                      <a:r>
                        <a:rPr lang="en-US" sz="1200" dirty="0"/>
                        <a:t>Statement of Mission and Values for AI at Trinity</a:t>
                      </a:r>
                    </a:p>
                  </a:txBody>
                  <a:tcPr/>
                </a:tc>
                <a:tc>
                  <a:txBody>
                    <a:bodyPr/>
                    <a:lstStyle/>
                    <a:p>
                      <a:r>
                        <a:rPr lang="en-US" sz="1200" dirty="0"/>
                        <a:t>Faculty</a:t>
                      </a:r>
                    </a:p>
                    <a:p>
                      <a:r>
                        <a:rPr lang="en-US" sz="1200" dirty="0"/>
                        <a:t>Staff</a:t>
                      </a:r>
                    </a:p>
                    <a:p>
                      <a:r>
                        <a:rPr lang="en-US" sz="1200" dirty="0"/>
                        <a:t>Deans</a:t>
                      </a:r>
                    </a:p>
                    <a:p>
                      <a:r>
                        <a:rPr lang="en-US" sz="1200" dirty="0"/>
                        <a:t>President</a:t>
                      </a:r>
                    </a:p>
                  </a:txBody>
                  <a:tcPr/>
                </a:tc>
                <a:tc>
                  <a:txBody>
                    <a:bodyPr/>
                    <a:lstStyle/>
                    <a:p>
                      <a:r>
                        <a:rPr lang="en-US" sz="1200" dirty="0"/>
                        <a:t>How do we craft a comprehensive statement on the use of AI at Trinity that incorporates Trinity’s mission, values and the student markets we serve?</a:t>
                      </a:r>
                    </a:p>
                    <a:p>
                      <a:endParaRPr lang="en-US" sz="1200" dirty="0"/>
                    </a:p>
                    <a:p>
                      <a:r>
                        <a:rPr lang="en-US" sz="1200" b="1" dirty="0"/>
                        <a:t>OUTCOME: </a:t>
                      </a:r>
                      <a:r>
                        <a:rPr lang="en-US" sz="1200" dirty="0"/>
                        <a:t>Guiding statement for AI use</a:t>
                      </a:r>
                    </a:p>
                  </a:txBody>
                  <a:tcPr/>
                </a:tc>
                <a:tc>
                  <a:txBody>
                    <a:bodyPr/>
                    <a:lstStyle/>
                    <a:p>
                      <a:r>
                        <a:rPr lang="en-US" sz="1200" dirty="0"/>
                        <a:t>All</a:t>
                      </a:r>
                    </a:p>
                  </a:txBody>
                  <a:tcPr/>
                </a:tc>
                <a:extLst>
                  <a:ext uri="{0D108BD9-81ED-4DB2-BD59-A6C34878D82A}">
                    <a16:rowId xmlns:a16="http://schemas.microsoft.com/office/drawing/2014/main" val="229134071"/>
                  </a:ext>
                </a:extLst>
              </a:tr>
              <a:tr h="1011968">
                <a:tc>
                  <a:txBody>
                    <a:bodyPr/>
                    <a:lstStyle/>
                    <a:p>
                      <a:r>
                        <a:rPr lang="en-US" sz="1200" dirty="0"/>
                        <a:t>Curricula and Programs</a:t>
                      </a:r>
                    </a:p>
                  </a:txBody>
                  <a:tcPr/>
                </a:tc>
                <a:tc>
                  <a:txBody>
                    <a:bodyPr/>
                    <a:lstStyle/>
                    <a:p>
                      <a:r>
                        <a:rPr lang="en-US" sz="1200" dirty="0"/>
                        <a:t>Program Faculty and Chairs</a:t>
                      </a:r>
                    </a:p>
                    <a:p>
                      <a:r>
                        <a:rPr lang="en-US" sz="1200" dirty="0"/>
                        <a:t>Deans</a:t>
                      </a:r>
                    </a:p>
                    <a:p>
                      <a:r>
                        <a:rPr lang="en-US" sz="1200" dirty="0"/>
                        <a:t>Career Services</a:t>
                      </a:r>
                    </a:p>
                  </a:txBody>
                  <a:tcPr/>
                </a:tc>
                <a:tc>
                  <a:txBody>
                    <a:bodyPr/>
                    <a:lstStyle/>
                    <a:p>
                      <a:r>
                        <a:rPr lang="en-US" sz="1200" dirty="0"/>
                        <a:t>How is AI used in the career pathways our students will enter and how will programs adapt their curricula to prepare students for AI use in the workplace?</a:t>
                      </a:r>
                    </a:p>
                    <a:p>
                      <a:endParaRPr lang="en-US" sz="1200" dirty="0"/>
                    </a:p>
                    <a:p>
                      <a:r>
                        <a:rPr lang="en-US" sz="1200" b="1" dirty="0"/>
                        <a:t>OUTCOME:  </a:t>
                      </a:r>
                      <a:r>
                        <a:rPr lang="en-US" sz="1200" dirty="0"/>
                        <a:t>Programs develop and adopt curricular alignment strategies in relation to career pathways</a:t>
                      </a:r>
                    </a:p>
                  </a:txBody>
                  <a:tcPr/>
                </a:tc>
                <a:tc>
                  <a:txBody>
                    <a:bodyPr/>
                    <a:lstStyle/>
                    <a:p>
                      <a:r>
                        <a:rPr lang="en-US" sz="1200" dirty="0"/>
                        <a:t>CAP Committees</a:t>
                      </a:r>
                    </a:p>
                    <a:p>
                      <a:r>
                        <a:rPr lang="en-US" sz="1200" dirty="0"/>
                        <a:t>Industry Partners</a:t>
                      </a:r>
                    </a:p>
                  </a:txBody>
                  <a:tcPr/>
                </a:tc>
                <a:extLst>
                  <a:ext uri="{0D108BD9-81ED-4DB2-BD59-A6C34878D82A}">
                    <a16:rowId xmlns:a16="http://schemas.microsoft.com/office/drawing/2014/main" val="2300168529"/>
                  </a:ext>
                </a:extLst>
              </a:tr>
              <a:tr h="1011968">
                <a:tc>
                  <a:txBody>
                    <a:bodyPr/>
                    <a:lstStyle/>
                    <a:p>
                      <a:r>
                        <a:rPr lang="en-US" sz="1200" dirty="0"/>
                        <a:t>Pedagogy</a:t>
                      </a:r>
                    </a:p>
                  </a:txBody>
                  <a:tcPr/>
                </a:tc>
                <a:tc>
                  <a:txBody>
                    <a:bodyPr/>
                    <a:lstStyle/>
                    <a:p>
                      <a:r>
                        <a:rPr lang="en-US" sz="1200" dirty="0"/>
                        <a:t>Faculty</a:t>
                      </a:r>
                    </a:p>
                    <a:p>
                      <a:r>
                        <a:rPr lang="en-US" sz="1200" dirty="0"/>
                        <a:t>Deans</a:t>
                      </a:r>
                    </a:p>
                    <a:p>
                      <a:r>
                        <a:rPr lang="en-US" sz="1200" dirty="0"/>
                        <a:t>Moodle/Tech staff</a:t>
                      </a:r>
                    </a:p>
                  </a:txBody>
                  <a:tcPr/>
                </a:tc>
                <a:tc>
                  <a:txBody>
                    <a:bodyPr/>
                    <a:lstStyle/>
                    <a:p>
                      <a:r>
                        <a:rPr lang="en-US" sz="1200" dirty="0"/>
                        <a:t>How are faculty using AI in teaching, e.g., development of syllabi, creation of class assignments, in-class activities, etc.</a:t>
                      </a:r>
                    </a:p>
                    <a:p>
                      <a:endParaRPr lang="en-US" sz="1200" dirty="0"/>
                    </a:p>
                    <a:p>
                      <a:r>
                        <a:rPr lang="en-US" sz="1200" dirty="0"/>
                        <a:t>What are the recommended AI platforms?</a:t>
                      </a:r>
                    </a:p>
                    <a:p>
                      <a:endParaRPr lang="en-US" sz="1200" dirty="0"/>
                    </a:p>
                    <a:p>
                      <a:r>
                        <a:rPr lang="en-US" sz="1200" b="1" dirty="0"/>
                        <a:t>OUTCOME:  </a:t>
                      </a:r>
                      <a:r>
                        <a:rPr lang="en-US" sz="1200" dirty="0"/>
                        <a:t>Faculty develop and adopt a statement of recommended uses of AI in pedagogy, and parameters for what is acceptable and not acceptable use</a:t>
                      </a:r>
                    </a:p>
                  </a:txBody>
                  <a:tcPr/>
                </a:tc>
                <a:tc>
                  <a:txBody>
                    <a:bodyPr/>
                    <a:lstStyle/>
                    <a:p>
                      <a:r>
                        <a:rPr lang="en-US" sz="1200" dirty="0"/>
                        <a:t>CAP Committees</a:t>
                      </a:r>
                    </a:p>
                    <a:p>
                      <a:endParaRPr lang="en-US" sz="1200" dirty="0"/>
                    </a:p>
                    <a:p>
                      <a:r>
                        <a:rPr lang="en-US" sz="1200" dirty="0"/>
                        <a:t>Professional Development Committee</a:t>
                      </a:r>
                    </a:p>
                  </a:txBody>
                  <a:tcPr/>
                </a:tc>
                <a:extLst>
                  <a:ext uri="{0D108BD9-81ED-4DB2-BD59-A6C34878D82A}">
                    <a16:rowId xmlns:a16="http://schemas.microsoft.com/office/drawing/2014/main" val="32147318"/>
                  </a:ext>
                </a:extLst>
              </a:tr>
              <a:tr h="1011968">
                <a:tc>
                  <a:txBody>
                    <a:bodyPr/>
                    <a:lstStyle/>
                    <a:p>
                      <a:r>
                        <a:rPr lang="en-US" sz="1200" dirty="0"/>
                        <a:t>Faculty Research and Scholarship</a:t>
                      </a:r>
                    </a:p>
                  </a:txBody>
                  <a:tcPr/>
                </a:tc>
                <a:tc>
                  <a:txBody>
                    <a:bodyPr/>
                    <a:lstStyle/>
                    <a:p>
                      <a:r>
                        <a:rPr lang="en-US" sz="1200" dirty="0"/>
                        <a:t>Faculty</a:t>
                      </a:r>
                    </a:p>
                  </a:txBody>
                  <a:tcPr/>
                </a:tc>
                <a:tc>
                  <a:txBody>
                    <a:bodyPr/>
                    <a:lstStyle/>
                    <a:p>
                      <a:r>
                        <a:rPr lang="en-US" sz="1200" dirty="0"/>
                        <a:t>How are faculty using AI in their own professional research, writing and scholarship?</a:t>
                      </a:r>
                    </a:p>
                    <a:p>
                      <a:endParaRPr lang="en-US" sz="1200" dirty="0"/>
                    </a:p>
                    <a:p>
                      <a:r>
                        <a:rPr lang="en-US" sz="1200" b="1" dirty="0"/>
                        <a:t>OUTCOME:  </a:t>
                      </a:r>
                      <a:r>
                        <a:rPr lang="en-US" sz="1200" dirty="0"/>
                        <a:t>Faculty adopt statement of acceptable uses of Ai in scholarship</a:t>
                      </a:r>
                    </a:p>
                  </a:txBody>
                  <a:tcPr/>
                </a:tc>
                <a:tc>
                  <a:txBody>
                    <a:bodyPr/>
                    <a:lstStyle/>
                    <a:p>
                      <a:r>
                        <a:rPr lang="en-US" sz="1200" dirty="0"/>
                        <a:t>Unit faculties</a:t>
                      </a:r>
                    </a:p>
                    <a:p>
                      <a:endParaRPr lang="en-US" sz="1200" dirty="0"/>
                    </a:p>
                    <a:p>
                      <a:r>
                        <a:rPr lang="en-US" sz="1200" dirty="0"/>
                        <a:t>Professional Development Committee</a:t>
                      </a:r>
                    </a:p>
                  </a:txBody>
                  <a:tcPr/>
                </a:tc>
                <a:extLst>
                  <a:ext uri="{0D108BD9-81ED-4DB2-BD59-A6C34878D82A}">
                    <a16:rowId xmlns:a16="http://schemas.microsoft.com/office/drawing/2014/main" val="1452445829"/>
                  </a:ext>
                </a:extLst>
              </a:tr>
            </a:tbl>
          </a:graphicData>
        </a:graphic>
      </p:graphicFrame>
      <p:sp>
        <p:nvSpPr>
          <p:cNvPr id="2" name="Slide Number Placeholder 1">
            <a:extLst>
              <a:ext uri="{FF2B5EF4-FFF2-40B4-BE49-F238E27FC236}">
                <a16:creationId xmlns:a16="http://schemas.microsoft.com/office/drawing/2014/main" id="{11FB4224-F8D1-FD98-57D8-FA06F3AD4EE8}"/>
              </a:ext>
            </a:extLst>
          </p:cNvPr>
          <p:cNvSpPr>
            <a:spLocks noGrp="1"/>
          </p:cNvSpPr>
          <p:nvPr>
            <p:ph type="sldNum" sz="quarter" idx="12"/>
          </p:nvPr>
        </p:nvSpPr>
        <p:spPr/>
        <p:txBody>
          <a:bodyPr/>
          <a:lstStyle/>
          <a:p>
            <a:fld id="{6BB12F0E-A3CD-4D73-ACFF-474107E8F667}" type="slidenum">
              <a:rPr lang="en-US" smtClean="0"/>
              <a:t>7</a:t>
            </a:fld>
            <a:endParaRPr lang="en-US" dirty="0"/>
          </a:p>
        </p:txBody>
      </p:sp>
    </p:spTree>
    <p:extLst>
      <p:ext uri="{BB962C8B-B14F-4D97-AF65-F5344CB8AC3E}">
        <p14:creationId xmlns:p14="http://schemas.microsoft.com/office/powerpoint/2010/main" val="14646202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D88C7-10A4-DC74-E102-6B060AFD5A1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DB5B913-6B95-9477-96E7-FBAA90221A97}"/>
              </a:ext>
            </a:extLst>
          </p:cNvPr>
          <p:cNvSpPr>
            <a:spLocks noGrp="1"/>
          </p:cNvSpPr>
          <p:nvPr>
            <p:ph type="sldNum" sz="quarter" idx="12"/>
          </p:nvPr>
        </p:nvSpPr>
        <p:spPr/>
        <p:txBody>
          <a:bodyPr/>
          <a:lstStyle/>
          <a:p>
            <a:fld id="{6BB12F0E-A3CD-4D73-ACFF-474107E8F667}" type="slidenum">
              <a:rPr lang="en-US" smtClean="0"/>
              <a:t>8</a:t>
            </a:fld>
            <a:endParaRPr lang="en-US"/>
          </a:p>
        </p:txBody>
      </p:sp>
      <p:graphicFrame>
        <p:nvGraphicFramePr>
          <p:cNvPr id="3" name="Table 2">
            <a:extLst>
              <a:ext uri="{FF2B5EF4-FFF2-40B4-BE49-F238E27FC236}">
                <a16:creationId xmlns:a16="http://schemas.microsoft.com/office/drawing/2014/main" id="{9CB7A9DC-D4B7-B6FA-A978-F48BB903C52B}"/>
              </a:ext>
            </a:extLst>
          </p:cNvPr>
          <p:cNvGraphicFramePr>
            <a:graphicFrameLocks noGrp="1"/>
          </p:cNvGraphicFramePr>
          <p:nvPr>
            <p:extLst>
              <p:ext uri="{D42A27DB-BD31-4B8C-83A1-F6EECF244321}">
                <p14:modId xmlns:p14="http://schemas.microsoft.com/office/powerpoint/2010/main" val="1643679124"/>
              </p:ext>
            </p:extLst>
          </p:nvPr>
        </p:nvGraphicFramePr>
        <p:xfrm>
          <a:off x="256417" y="372533"/>
          <a:ext cx="8515048" cy="4619414"/>
        </p:xfrm>
        <a:graphic>
          <a:graphicData uri="http://schemas.openxmlformats.org/drawingml/2006/table">
            <a:tbl>
              <a:tblPr firstRow="1" bandRow="1">
                <a:tableStyleId>{00A15C55-8517-42AA-B614-E9B94910E393}</a:tableStyleId>
              </a:tblPr>
              <a:tblGrid>
                <a:gridCol w="1524002">
                  <a:extLst>
                    <a:ext uri="{9D8B030D-6E8A-4147-A177-3AD203B41FA5}">
                      <a16:colId xmlns:a16="http://schemas.microsoft.com/office/drawing/2014/main" val="3938801138"/>
                    </a:ext>
                  </a:extLst>
                </a:gridCol>
                <a:gridCol w="1746552">
                  <a:extLst>
                    <a:ext uri="{9D8B030D-6E8A-4147-A177-3AD203B41FA5}">
                      <a16:colId xmlns:a16="http://schemas.microsoft.com/office/drawing/2014/main" val="1052506997"/>
                    </a:ext>
                  </a:extLst>
                </a:gridCol>
                <a:gridCol w="3115732">
                  <a:extLst>
                    <a:ext uri="{9D8B030D-6E8A-4147-A177-3AD203B41FA5}">
                      <a16:colId xmlns:a16="http://schemas.microsoft.com/office/drawing/2014/main" val="2735849441"/>
                    </a:ext>
                  </a:extLst>
                </a:gridCol>
                <a:gridCol w="2128762">
                  <a:extLst>
                    <a:ext uri="{9D8B030D-6E8A-4147-A177-3AD203B41FA5}">
                      <a16:colId xmlns:a16="http://schemas.microsoft.com/office/drawing/2014/main" val="3735527710"/>
                    </a:ext>
                  </a:extLst>
                </a:gridCol>
              </a:tblGrid>
              <a:tr h="445105">
                <a:tc gridSpan="4">
                  <a:txBody>
                    <a:bodyPr/>
                    <a:lstStyle/>
                    <a:p>
                      <a:pPr algn="ctr"/>
                      <a:r>
                        <a:rPr lang="en-US" dirty="0"/>
                        <a:t>AI TASK FORCE PROJECT TEAMS AND TOPICS  (Page 2 of 3)</a:t>
                      </a:r>
                    </a:p>
                  </a:txBody>
                  <a:tcPr>
                    <a:solidFill>
                      <a:srgbClr val="0000FF"/>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850288505"/>
                  </a:ext>
                </a:extLst>
              </a:tr>
              <a:tr h="333829">
                <a:tc>
                  <a:txBody>
                    <a:bodyPr/>
                    <a:lstStyle/>
                    <a:p>
                      <a:pPr algn="ctr"/>
                      <a:r>
                        <a:rPr lang="en-US" sz="1400" b="1" dirty="0"/>
                        <a:t>TOPIC</a:t>
                      </a:r>
                    </a:p>
                  </a:txBody>
                  <a:tcPr>
                    <a:solidFill>
                      <a:srgbClr val="93FFFF"/>
                    </a:solidFill>
                  </a:tcPr>
                </a:tc>
                <a:tc>
                  <a:txBody>
                    <a:bodyPr/>
                    <a:lstStyle/>
                    <a:p>
                      <a:pPr algn="ctr"/>
                      <a:r>
                        <a:rPr lang="en-US" sz="1400" b="1" dirty="0"/>
                        <a:t>TEAM MEMBERS</a:t>
                      </a:r>
                    </a:p>
                  </a:txBody>
                  <a:tcPr>
                    <a:solidFill>
                      <a:srgbClr val="93FFFF"/>
                    </a:solidFill>
                  </a:tcPr>
                </a:tc>
                <a:tc>
                  <a:txBody>
                    <a:bodyPr/>
                    <a:lstStyle/>
                    <a:p>
                      <a:pPr algn="ctr"/>
                      <a:r>
                        <a:rPr lang="en-US" sz="1400" b="1" dirty="0"/>
                        <a:t>QUESTIONS FOR DISCUSSION</a:t>
                      </a:r>
                    </a:p>
                  </a:txBody>
                  <a:tcPr>
                    <a:solidFill>
                      <a:srgbClr val="93FFFF"/>
                    </a:solidFill>
                  </a:tcPr>
                </a:tc>
                <a:tc>
                  <a:txBody>
                    <a:bodyPr/>
                    <a:lstStyle/>
                    <a:p>
                      <a:pPr algn="ctr"/>
                      <a:r>
                        <a:rPr lang="en-US" sz="1400" b="1" dirty="0"/>
                        <a:t>RELATIONSHIPS</a:t>
                      </a:r>
                    </a:p>
                  </a:txBody>
                  <a:tcPr>
                    <a:solidFill>
                      <a:srgbClr val="93FFFF"/>
                    </a:solidFill>
                  </a:tcPr>
                </a:tc>
                <a:extLst>
                  <a:ext uri="{0D108BD9-81ED-4DB2-BD59-A6C34878D82A}">
                    <a16:rowId xmlns:a16="http://schemas.microsoft.com/office/drawing/2014/main" val="2886778081"/>
                  </a:ext>
                </a:extLst>
              </a:tr>
              <a:tr h="1011968">
                <a:tc>
                  <a:txBody>
                    <a:bodyPr/>
                    <a:lstStyle/>
                    <a:p>
                      <a:r>
                        <a:rPr lang="en-US" sz="1200" dirty="0"/>
                        <a:t>Professional Development</a:t>
                      </a:r>
                    </a:p>
                  </a:txBody>
                  <a:tcPr/>
                </a:tc>
                <a:tc>
                  <a:txBody>
                    <a:bodyPr/>
                    <a:lstStyle/>
                    <a:p>
                      <a:r>
                        <a:rPr lang="en-US" sz="1200" dirty="0"/>
                        <a:t>Faculty</a:t>
                      </a:r>
                    </a:p>
                    <a:p>
                      <a:r>
                        <a:rPr lang="en-US" sz="1200" dirty="0"/>
                        <a:t>Staff</a:t>
                      </a:r>
                    </a:p>
                  </a:txBody>
                  <a:tcPr/>
                </a:tc>
                <a:tc>
                  <a:txBody>
                    <a:bodyPr/>
                    <a:lstStyle/>
                    <a:p>
                      <a:r>
                        <a:rPr lang="en-US" sz="1200" dirty="0"/>
                        <a:t>Internal:  create a series of salons/webinars conducted by Trinity faculty and staff to educate all on AI developments</a:t>
                      </a:r>
                    </a:p>
                    <a:p>
                      <a:endParaRPr lang="en-US" sz="1200" dirty="0"/>
                    </a:p>
                    <a:p>
                      <a:r>
                        <a:rPr lang="en-US" sz="1200" dirty="0"/>
                        <a:t>External:  identify providers (like “Quality Matters) that Trinity might retain for training</a:t>
                      </a:r>
                    </a:p>
                    <a:p>
                      <a:endParaRPr lang="en-US" sz="1200" dirty="0"/>
                    </a:p>
                    <a:p>
                      <a:r>
                        <a:rPr lang="en-US" sz="1200" b="1" dirty="0"/>
                        <a:t>OUTCOME:  </a:t>
                      </a:r>
                      <a:r>
                        <a:rPr lang="en-US" sz="1200" dirty="0"/>
                        <a:t>an ongoing comprehensive professional development program for the use and governance of AI tools at Trinity</a:t>
                      </a:r>
                    </a:p>
                  </a:txBody>
                  <a:tcPr/>
                </a:tc>
                <a:tc>
                  <a:txBody>
                    <a:bodyPr/>
                    <a:lstStyle/>
                    <a:p>
                      <a:r>
                        <a:rPr lang="en-US" sz="1200" dirty="0"/>
                        <a:t>Professional Development Committee</a:t>
                      </a:r>
                    </a:p>
                    <a:p>
                      <a:endParaRPr lang="en-US" sz="1200" dirty="0"/>
                    </a:p>
                    <a:p>
                      <a:r>
                        <a:rPr lang="en-US" sz="1200" dirty="0"/>
                        <a:t>Faculty Welfare Committee</a:t>
                      </a:r>
                    </a:p>
                    <a:p>
                      <a:endParaRPr lang="en-US" sz="1200" dirty="0"/>
                    </a:p>
                    <a:p>
                      <a:r>
                        <a:rPr lang="en-US" sz="1200" dirty="0"/>
                        <a:t>Senior Staff</a:t>
                      </a:r>
                    </a:p>
                    <a:p>
                      <a:endParaRPr lang="en-US" sz="1200" dirty="0"/>
                    </a:p>
                  </a:txBody>
                  <a:tcPr/>
                </a:tc>
                <a:extLst>
                  <a:ext uri="{0D108BD9-81ED-4DB2-BD59-A6C34878D82A}">
                    <a16:rowId xmlns:a16="http://schemas.microsoft.com/office/drawing/2014/main" val="2300168529"/>
                  </a:ext>
                </a:extLst>
              </a:tr>
              <a:tr h="1011968">
                <a:tc>
                  <a:txBody>
                    <a:bodyPr/>
                    <a:lstStyle/>
                    <a:p>
                      <a:r>
                        <a:rPr lang="en-US" sz="1200" dirty="0"/>
                        <a:t>Academic Honesty</a:t>
                      </a:r>
                    </a:p>
                  </a:txBody>
                  <a:tcPr/>
                </a:tc>
                <a:tc>
                  <a:txBody>
                    <a:bodyPr/>
                    <a:lstStyle/>
                    <a:p>
                      <a:r>
                        <a:rPr lang="en-US" sz="1200" dirty="0"/>
                        <a:t>Faculty</a:t>
                      </a:r>
                    </a:p>
                    <a:p>
                      <a:r>
                        <a:rPr lang="en-US" sz="1200" dirty="0"/>
                        <a:t>Deans</a:t>
                      </a:r>
                    </a:p>
                  </a:txBody>
                  <a:tcPr/>
                </a:tc>
                <a:tc>
                  <a:txBody>
                    <a:bodyPr/>
                    <a:lstStyle/>
                    <a:p>
                      <a:r>
                        <a:rPr lang="en-US" sz="1200" dirty="0"/>
                        <a:t>How do we revise/update the current policy and practices concerning student use of AI to do more to help students to understand what is or is not permissible?  Do AHRB policy and procedures need to change?</a:t>
                      </a:r>
                    </a:p>
                    <a:p>
                      <a:endParaRPr lang="en-US" sz="1200" dirty="0"/>
                    </a:p>
                    <a:p>
                      <a:r>
                        <a:rPr lang="en-US" sz="1200" b="1" dirty="0"/>
                        <a:t>OUTCOME:  </a:t>
                      </a:r>
                      <a:r>
                        <a:rPr lang="en-US" sz="1200" dirty="0"/>
                        <a:t>clarification and updated statement of policy and procedures for student mis-use of AI tools in their academic work</a:t>
                      </a:r>
                    </a:p>
                  </a:txBody>
                  <a:tcPr/>
                </a:tc>
                <a:tc>
                  <a:txBody>
                    <a:bodyPr/>
                    <a:lstStyle/>
                    <a:p>
                      <a:r>
                        <a:rPr lang="en-US" sz="1200" dirty="0"/>
                        <a:t>AHRB</a:t>
                      </a:r>
                    </a:p>
                    <a:p>
                      <a:endParaRPr lang="en-US" sz="1200" dirty="0"/>
                    </a:p>
                    <a:p>
                      <a:r>
                        <a:rPr lang="en-US" sz="1200" dirty="0"/>
                        <a:t>Unit faculties</a:t>
                      </a:r>
                    </a:p>
                    <a:p>
                      <a:endParaRPr lang="en-US" sz="1200" dirty="0"/>
                    </a:p>
                  </a:txBody>
                  <a:tcPr/>
                </a:tc>
                <a:extLst>
                  <a:ext uri="{0D108BD9-81ED-4DB2-BD59-A6C34878D82A}">
                    <a16:rowId xmlns:a16="http://schemas.microsoft.com/office/drawing/2014/main" val="32147318"/>
                  </a:ext>
                </a:extLst>
              </a:tr>
            </a:tbl>
          </a:graphicData>
        </a:graphic>
      </p:graphicFrame>
    </p:spTree>
    <p:extLst>
      <p:ext uri="{BB962C8B-B14F-4D97-AF65-F5344CB8AC3E}">
        <p14:creationId xmlns:p14="http://schemas.microsoft.com/office/powerpoint/2010/main" val="17638666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39A8AD-0AF2-AE22-574A-A0C823CF1F6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BBB3A39-514D-B069-D931-617FC3BA5459}"/>
              </a:ext>
            </a:extLst>
          </p:cNvPr>
          <p:cNvSpPr>
            <a:spLocks noGrp="1"/>
          </p:cNvSpPr>
          <p:nvPr>
            <p:ph type="sldNum" sz="quarter" idx="12"/>
          </p:nvPr>
        </p:nvSpPr>
        <p:spPr/>
        <p:txBody>
          <a:bodyPr/>
          <a:lstStyle/>
          <a:p>
            <a:fld id="{6BB12F0E-A3CD-4D73-ACFF-474107E8F667}" type="slidenum">
              <a:rPr lang="en-US" smtClean="0"/>
              <a:t>9</a:t>
            </a:fld>
            <a:endParaRPr lang="en-US"/>
          </a:p>
        </p:txBody>
      </p:sp>
      <p:graphicFrame>
        <p:nvGraphicFramePr>
          <p:cNvPr id="3" name="Table 2">
            <a:extLst>
              <a:ext uri="{FF2B5EF4-FFF2-40B4-BE49-F238E27FC236}">
                <a16:creationId xmlns:a16="http://schemas.microsoft.com/office/drawing/2014/main" id="{AD69CC33-18BA-7A03-324F-9D98D0CC0CF7}"/>
              </a:ext>
            </a:extLst>
          </p:cNvPr>
          <p:cNvGraphicFramePr>
            <a:graphicFrameLocks noGrp="1"/>
          </p:cNvGraphicFramePr>
          <p:nvPr>
            <p:extLst>
              <p:ext uri="{D42A27DB-BD31-4B8C-83A1-F6EECF244321}">
                <p14:modId xmlns:p14="http://schemas.microsoft.com/office/powerpoint/2010/main" val="1681973613"/>
              </p:ext>
            </p:extLst>
          </p:nvPr>
        </p:nvGraphicFramePr>
        <p:xfrm>
          <a:off x="256417" y="372533"/>
          <a:ext cx="8515048" cy="4716982"/>
        </p:xfrm>
        <a:graphic>
          <a:graphicData uri="http://schemas.openxmlformats.org/drawingml/2006/table">
            <a:tbl>
              <a:tblPr firstRow="1" bandRow="1">
                <a:tableStyleId>{00A15C55-8517-42AA-B614-E9B94910E393}</a:tableStyleId>
              </a:tblPr>
              <a:tblGrid>
                <a:gridCol w="1524002">
                  <a:extLst>
                    <a:ext uri="{9D8B030D-6E8A-4147-A177-3AD203B41FA5}">
                      <a16:colId xmlns:a16="http://schemas.microsoft.com/office/drawing/2014/main" val="3938801138"/>
                    </a:ext>
                  </a:extLst>
                </a:gridCol>
                <a:gridCol w="1746552">
                  <a:extLst>
                    <a:ext uri="{9D8B030D-6E8A-4147-A177-3AD203B41FA5}">
                      <a16:colId xmlns:a16="http://schemas.microsoft.com/office/drawing/2014/main" val="1052506997"/>
                    </a:ext>
                  </a:extLst>
                </a:gridCol>
                <a:gridCol w="3115732">
                  <a:extLst>
                    <a:ext uri="{9D8B030D-6E8A-4147-A177-3AD203B41FA5}">
                      <a16:colId xmlns:a16="http://schemas.microsoft.com/office/drawing/2014/main" val="2735849441"/>
                    </a:ext>
                  </a:extLst>
                </a:gridCol>
                <a:gridCol w="2128762">
                  <a:extLst>
                    <a:ext uri="{9D8B030D-6E8A-4147-A177-3AD203B41FA5}">
                      <a16:colId xmlns:a16="http://schemas.microsoft.com/office/drawing/2014/main" val="3735527710"/>
                    </a:ext>
                  </a:extLst>
                </a:gridCol>
              </a:tblGrid>
              <a:tr h="445105">
                <a:tc gridSpan="4">
                  <a:txBody>
                    <a:bodyPr/>
                    <a:lstStyle/>
                    <a:p>
                      <a:pPr algn="ctr"/>
                      <a:r>
                        <a:rPr lang="en-US" dirty="0"/>
                        <a:t>AI TASK FORCE PROJECT TEAMS AND TOPICS  (Page 3 of 3)</a:t>
                      </a:r>
                    </a:p>
                  </a:txBody>
                  <a:tcPr>
                    <a:solidFill>
                      <a:srgbClr val="0000FF"/>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850288505"/>
                  </a:ext>
                </a:extLst>
              </a:tr>
              <a:tr h="333829">
                <a:tc>
                  <a:txBody>
                    <a:bodyPr/>
                    <a:lstStyle/>
                    <a:p>
                      <a:pPr algn="ctr"/>
                      <a:r>
                        <a:rPr lang="en-US" sz="1400" b="1" dirty="0"/>
                        <a:t>TOPIC</a:t>
                      </a:r>
                    </a:p>
                  </a:txBody>
                  <a:tcPr>
                    <a:solidFill>
                      <a:srgbClr val="93FFFF"/>
                    </a:solidFill>
                  </a:tcPr>
                </a:tc>
                <a:tc>
                  <a:txBody>
                    <a:bodyPr/>
                    <a:lstStyle/>
                    <a:p>
                      <a:pPr algn="ctr"/>
                      <a:r>
                        <a:rPr lang="en-US" sz="1400" b="1" dirty="0"/>
                        <a:t>TEAM MEMBERS</a:t>
                      </a:r>
                    </a:p>
                  </a:txBody>
                  <a:tcPr>
                    <a:solidFill>
                      <a:srgbClr val="93FFFF"/>
                    </a:solidFill>
                  </a:tcPr>
                </a:tc>
                <a:tc>
                  <a:txBody>
                    <a:bodyPr/>
                    <a:lstStyle/>
                    <a:p>
                      <a:pPr algn="ctr"/>
                      <a:r>
                        <a:rPr lang="en-US" sz="1400" b="1" dirty="0"/>
                        <a:t>QUESTIONS FOR DISCUSSION</a:t>
                      </a:r>
                    </a:p>
                  </a:txBody>
                  <a:tcPr>
                    <a:solidFill>
                      <a:srgbClr val="93FFFF"/>
                    </a:solidFill>
                  </a:tcPr>
                </a:tc>
                <a:tc>
                  <a:txBody>
                    <a:bodyPr/>
                    <a:lstStyle/>
                    <a:p>
                      <a:pPr algn="ctr"/>
                      <a:r>
                        <a:rPr lang="en-US" sz="1400" b="1" dirty="0"/>
                        <a:t>RELATIONSHIPS</a:t>
                      </a:r>
                    </a:p>
                  </a:txBody>
                  <a:tcPr>
                    <a:solidFill>
                      <a:srgbClr val="93FFFF"/>
                    </a:solidFill>
                  </a:tcPr>
                </a:tc>
                <a:extLst>
                  <a:ext uri="{0D108BD9-81ED-4DB2-BD59-A6C34878D82A}">
                    <a16:rowId xmlns:a16="http://schemas.microsoft.com/office/drawing/2014/main" val="2886778081"/>
                  </a:ext>
                </a:extLst>
              </a:tr>
              <a:tr h="1011968">
                <a:tc>
                  <a:txBody>
                    <a:bodyPr/>
                    <a:lstStyle/>
                    <a:p>
                      <a:r>
                        <a:rPr lang="en-US" sz="1200" dirty="0"/>
                        <a:t>Administrative Applications</a:t>
                      </a:r>
                    </a:p>
                  </a:txBody>
                  <a:tcPr/>
                </a:tc>
                <a:tc>
                  <a:txBody>
                    <a:bodyPr/>
                    <a:lstStyle/>
                    <a:p>
                      <a:r>
                        <a:rPr lang="en-US" sz="1200" dirty="0"/>
                        <a:t>Staff</a:t>
                      </a:r>
                    </a:p>
                  </a:txBody>
                  <a:tcPr/>
                </a:tc>
                <a:tc>
                  <a:txBody>
                    <a:bodyPr/>
                    <a:lstStyle/>
                    <a:p>
                      <a:r>
                        <a:rPr lang="en-US" sz="1200" dirty="0"/>
                        <a:t>What are the uses of AI among administrative staff and what guidelines do we need to adopt to ensure appropriate use?</a:t>
                      </a:r>
                    </a:p>
                    <a:p>
                      <a:endParaRPr lang="en-US" sz="1200" dirty="0"/>
                    </a:p>
                    <a:p>
                      <a:r>
                        <a:rPr lang="en-US" sz="1200" b="1" dirty="0"/>
                        <a:t>OUTCOME:  </a:t>
                      </a:r>
                      <a:r>
                        <a:rPr lang="en-US" sz="1200" dirty="0"/>
                        <a:t>guidance statement for staff</a:t>
                      </a:r>
                    </a:p>
                  </a:txBody>
                  <a:tcPr/>
                </a:tc>
                <a:tc>
                  <a:txBody>
                    <a:bodyPr/>
                    <a:lstStyle/>
                    <a:p>
                      <a:r>
                        <a:rPr lang="en-US" sz="1200" dirty="0"/>
                        <a:t>Senior Executive Staff</a:t>
                      </a:r>
                    </a:p>
                  </a:txBody>
                  <a:tcPr/>
                </a:tc>
                <a:extLst>
                  <a:ext uri="{0D108BD9-81ED-4DB2-BD59-A6C34878D82A}">
                    <a16:rowId xmlns:a16="http://schemas.microsoft.com/office/drawing/2014/main" val="1452445829"/>
                  </a:ext>
                </a:extLst>
              </a:tr>
              <a:tr h="1011968">
                <a:tc>
                  <a:txBody>
                    <a:bodyPr/>
                    <a:lstStyle/>
                    <a:p>
                      <a:r>
                        <a:rPr lang="en-US" sz="1200" dirty="0"/>
                        <a:t>AI Platforms</a:t>
                      </a:r>
                    </a:p>
                  </a:txBody>
                  <a:tcPr/>
                </a:tc>
                <a:tc>
                  <a:txBody>
                    <a:bodyPr/>
                    <a:lstStyle/>
                    <a:p>
                      <a:r>
                        <a:rPr lang="en-US" sz="1200" dirty="0"/>
                        <a:t>Faculty</a:t>
                      </a:r>
                    </a:p>
                    <a:p>
                      <a:r>
                        <a:rPr lang="en-US" sz="1200" dirty="0"/>
                        <a:t>Staff</a:t>
                      </a:r>
                    </a:p>
                  </a:txBody>
                  <a:tcPr/>
                </a:tc>
                <a:tc>
                  <a:txBody>
                    <a:bodyPr/>
                    <a:lstStyle/>
                    <a:p>
                      <a:r>
                        <a:rPr lang="en-US" sz="1200" dirty="0"/>
                        <a:t>What are the AI platforms that Trinity should adopt as accepted for use throughout the Trinity community, and what policy statements should accompany the adoption?</a:t>
                      </a:r>
                    </a:p>
                    <a:p>
                      <a:endParaRPr lang="en-US" sz="1200" dirty="0"/>
                    </a:p>
                    <a:p>
                      <a:r>
                        <a:rPr lang="en-US" sz="1200" b="1" dirty="0"/>
                        <a:t>OUTCOME:  </a:t>
                      </a:r>
                      <a:r>
                        <a:rPr lang="en-US" sz="1200" dirty="0"/>
                        <a:t>List of adopted platforms and indications of what kinds of uses are acceptable for each</a:t>
                      </a:r>
                    </a:p>
                  </a:txBody>
                  <a:tcPr/>
                </a:tc>
                <a:tc>
                  <a:txBody>
                    <a:bodyPr/>
                    <a:lstStyle/>
                    <a:p>
                      <a:r>
                        <a:rPr lang="en-US" sz="1200" dirty="0"/>
                        <a:t>CAP Committees</a:t>
                      </a:r>
                    </a:p>
                    <a:p>
                      <a:endParaRPr lang="en-US" sz="1200" dirty="0"/>
                    </a:p>
                    <a:p>
                      <a:r>
                        <a:rPr lang="en-US" sz="1200"/>
                        <a:t>Unit faculties</a:t>
                      </a:r>
                      <a:endParaRPr lang="en-US" sz="1200" dirty="0"/>
                    </a:p>
                    <a:p>
                      <a:endParaRPr lang="en-US" sz="1200" dirty="0"/>
                    </a:p>
                    <a:p>
                      <a:r>
                        <a:rPr lang="en-US" sz="1200" dirty="0"/>
                        <a:t>Senior Executive Staff</a:t>
                      </a:r>
                    </a:p>
                    <a:p>
                      <a:endParaRPr lang="en-US" sz="1200" dirty="0"/>
                    </a:p>
                    <a:p>
                      <a:r>
                        <a:rPr lang="en-US" sz="1200" dirty="0"/>
                        <a:t>Administrative Users</a:t>
                      </a:r>
                    </a:p>
                  </a:txBody>
                  <a:tcPr/>
                </a:tc>
                <a:extLst>
                  <a:ext uri="{0D108BD9-81ED-4DB2-BD59-A6C34878D82A}">
                    <a16:rowId xmlns:a16="http://schemas.microsoft.com/office/drawing/2014/main" val="1546251959"/>
                  </a:ext>
                </a:extLst>
              </a:tr>
              <a:tr h="1011968">
                <a:tc>
                  <a:txBody>
                    <a:bodyPr/>
                    <a:lstStyle/>
                    <a:p>
                      <a:r>
                        <a:rPr lang="en-US" sz="1200" dirty="0"/>
                        <a:t>Data Governance</a:t>
                      </a:r>
                    </a:p>
                  </a:txBody>
                  <a:tcPr/>
                </a:tc>
                <a:tc>
                  <a:txBody>
                    <a:bodyPr/>
                    <a:lstStyle/>
                    <a:p>
                      <a:r>
                        <a:rPr lang="en-US" sz="1200" dirty="0"/>
                        <a:t>Tech Staff</a:t>
                      </a:r>
                    </a:p>
                    <a:p>
                      <a:r>
                        <a:rPr lang="en-US" sz="1200" dirty="0"/>
                        <a:t>Faculty</a:t>
                      </a:r>
                    </a:p>
                  </a:txBody>
                  <a:tcPr/>
                </a:tc>
                <a:tc>
                  <a:txBody>
                    <a:bodyPr/>
                    <a:lstStyle/>
                    <a:p>
                      <a:r>
                        <a:rPr lang="en-US" sz="1200" dirty="0"/>
                        <a:t>What protections does Trinity need to implement to ensure the privacy of all of our data as more faculty and staff use AI tools?</a:t>
                      </a:r>
                    </a:p>
                    <a:p>
                      <a:endParaRPr lang="en-US" sz="1200" dirty="0"/>
                    </a:p>
                    <a:p>
                      <a:r>
                        <a:rPr lang="en-US" sz="1200" b="1" dirty="0"/>
                        <a:t>OUTCOME:  </a:t>
                      </a:r>
                      <a:r>
                        <a:rPr lang="en-US" sz="1200" dirty="0"/>
                        <a:t>Guidance statement on protection of data privacy</a:t>
                      </a:r>
                    </a:p>
                  </a:txBody>
                  <a:tcPr/>
                </a:tc>
                <a:tc>
                  <a:txBody>
                    <a:bodyPr/>
                    <a:lstStyle/>
                    <a:p>
                      <a:r>
                        <a:rPr lang="en-US" sz="1200" dirty="0"/>
                        <a:t>Senior Executive Staff</a:t>
                      </a:r>
                    </a:p>
                    <a:p>
                      <a:r>
                        <a:rPr lang="en-US" sz="1200" dirty="0"/>
                        <a:t>Jenzabar Implementation Group</a:t>
                      </a:r>
                    </a:p>
                    <a:p>
                      <a:endParaRPr lang="en-US" sz="1200" dirty="0"/>
                    </a:p>
                    <a:p>
                      <a:endParaRPr lang="en-US" sz="1200" dirty="0"/>
                    </a:p>
                  </a:txBody>
                  <a:tcPr/>
                </a:tc>
                <a:extLst>
                  <a:ext uri="{0D108BD9-81ED-4DB2-BD59-A6C34878D82A}">
                    <a16:rowId xmlns:a16="http://schemas.microsoft.com/office/drawing/2014/main" val="2320692707"/>
                  </a:ext>
                </a:extLst>
              </a:tr>
            </a:tbl>
          </a:graphicData>
        </a:graphic>
      </p:graphicFrame>
    </p:spTree>
    <p:extLst>
      <p:ext uri="{BB962C8B-B14F-4D97-AF65-F5344CB8AC3E}">
        <p14:creationId xmlns:p14="http://schemas.microsoft.com/office/powerpoint/2010/main" val="997416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622376DC-55C3-BB4C-9322-F7B32922810D}"/>
              </a:ext>
            </a:extLst>
          </p:cNvPr>
          <p:cNvCxnSpPr>
            <a:cxnSpLocks/>
            <a:stCxn id="24" idx="1"/>
          </p:cNvCxnSpPr>
          <p:nvPr/>
        </p:nvCxnSpPr>
        <p:spPr>
          <a:xfrm flipH="1" flipV="1">
            <a:off x="5784850" y="2284098"/>
            <a:ext cx="1390049" cy="31013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aphicFrame>
        <p:nvGraphicFramePr>
          <p:cNvPr id="5" name="Diagram 4">
            <a:extLst>
              <a:ext uri="{FF2B5EF4-FFF2-40B4-BE49-F238E27FC236}">
                <a16:creationId xmlns:a16="http://schemas.microsoft.com/office/drawing/2014/main" id="{530BB37E-375F-4397-A62B-83D5B8C09CD6}"/>
              </a:ext>
            </a:extLst>
          </p:cNvPr>
          <p:cNvGraphicFramePr/>
          <p:nvPr/>
        </p:nvGraphicFramePr>
        <p:xfrm>
          <a:off x="1983619" y="1185333"/>
          <a:ext cx="5331581" cy="39914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a:extLst>
              <a:ext uri="{FF2B5EF4-FFF2-40B4-BE49-F238E27FC236}">
                <a16:creationId xmlns:a16="http://schemas.microsoft.com/office/drawing/2014/main" id="{8B85C0D9-0C9A-1173-15B7-4E46CFCBB693}"/>
              </a:ext>
            </a:extLst>
          </p:cNvPr>
          <p:cNvSpPr/>
          <p:nvPr/>
        </p:nvSpPr>
        <p:spPr>
          <a:xfrm>
            <a:off x="5005162" y="5421086"/>
            <a:ext cx="1734458" cy="643466"/>
          </a:xfrm>
          <a:prstGeom prst="rect">
            <a:avLst/>
          </a:prstGeom>
          <a:no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rgbClr val="00B050"/>
                </a:solidFill>
              </a:rPr>
              <a:t>Inventory/Illustrations of current practices for using AI pedagogy in teaching</a:t>
            </a:r>
          </a:p>
        </p:txBody>
      </p:sp>
      <p:sp>
        <p:nvSpPr>
          <p:cNvPr id="9" name="Rectangle 8">
            <a:extLst>
              <a:ext uri="{FF2B5EF4-FFF2-40B4-BE49-F238E27FC236}">
                <a16:creationId xmlns:a16="http://schemas.microsoft.com/office/drawing/2014/main" id="{5EA30DA7-5C8A-F1EE-2FD4-7F3487786243}"/>
              </a:ext>
            </a:extLst>
          </p:cNvPr>
          <p:cNvSpPr/>
          <p:nvPr/>
        </p:nvSpPr>
        <p:spPr>
          <a:xfrm>
            <a:off x="6654803" y="3828449"/>
            <a:ext cx="1533676" cy="919237"/>
          </a:xfrm>
          <a:prstGeom prst="rect">
            <a:avLst/>
          </a:prstGeom>
          <a:no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rgbClr val="00B050"/>
                </a:solidFill>
              </a:rPr>
              <a:t>How should programs adopt/include AI issues related to the jobs and career pathways students will follow?</a:t>
            </a:r>
          </a:p>
        </p:txBody>
      </p:sp>
      <p:sp>
        <p:nvSpPr>
          <p:cNvPr id="11" name="Rectangle 10">
            <a:extLst>
              <a:ext uri="{FF2B5EF4-FFF2-40B4-BE49-F238E27FC236}">
                <a16:creationId xmlns:a16="http://schemas.microsoft.com/office/drawing/2014/main" id="{5C5D5960-231B-0BB3-69E6-508F45A99916}"/>
              </a:ext>
            </a:extLst>
          </p:cNvPr>
          <p:cNvSpPr/>
          <p:nvPr/>
        </p:nvSpPr>
        <p:spPr>
          <a:xfrm>
            <a:off x="2595940" y="6096606"/>
            <a:ext cx="2220686" cy="595688"/>
          </a:xfrm>
          <a:prstGeom prst="rect">
            <a:avLst/>
          </a:prstGeom>
          <a:no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rgbClr val="00B050"/>
                </a:solidFill>
              </a:rPr>
              <a:t>How are faculty using AI in their research and scholarship?  Should they teach students these methods?</a:t>
            </a:r>
          </a:p>
        </p:txBody>
      </p:sp>
      <p:sp>
        <p:nvSpPr>
          <p:cNvPr id="13" name="Rectangle 12">
            <a:extLst>
              <a:ext uri="{FF2B5EF4-FFF2-40B4-BE49-F238E27FC236}">
                <a16:creationId xmlns:a16="http://schemas.microsoft.com/office/drawing/2014/main" id="{928CCE03-E15D-3514-230B-878C2986192B}"/>
              </a:ext>
            </a:extLst>
          </p:cNvPr>
          <p:cNvSpPr/>
          <p:nvPr/>
        </p:nvSpPr>
        <p:spPr>
          <a:xfrm>
            <a:off x="1323373" y="1071415"/>
            <a:ext cx="2143276" cy="508827"/>
          </a:xfrm>
          <a:prstGeom prst="rect">
            <a:avLst/>
          </a:prstGeom>
          <a:no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rgbClr val="00B050"/>
                </a:solidFill>
              </a:rPr>
              <a:t>What are the patterns of AI usage that are cheating and how should the honesty policy be amended?</a:t>
            </a:r>
          </a:p>
        </p:txBody>
      </p:sp>
      <p:sp>
        <p:nvSpPr>
          <p:cNvPr id="15" name="Rectangle 14">
            <a:extLst>
              <a:ext uri="{FF2B5EF4-FFF2-40B4-BE49-F238E27FC236}">
                <a16:creationId xmlns:a16="http://schemas.microsoft.com/office/drawing/2014/main" id="{CC6B24A4-77BC-4559-E172-585C08227058}"/>
              </a:ext>
            </a:extLst>
          </p:cNvPr>
          <p:cNvSpPr/>
          <p:nvPr/>
        </p:nvSpPr>
        <p:spPr>
          <a:xfrm>
            <a:off x="165553" y="3881963"/>
            <a:ext cx="2196193" cy="1216179"/>
          </a:xfrm>
          <a:prstGeom prst="rect">
            <a:avLst/>
          </a:prstGeom>
          <a:no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rgbClr val="00B050"/>
                </a:solidFill>
              </a:rPr>
              <a:t>Faculty presentations on some of the big AI issues in areas of expertise, e.g.</a:t>
            </a:r>
          </a:p>
          <a:p>
            <a:pPr algn="ctr"/>
            <a:endParaRPr lang="en-US" sz="1000" dirty="0">
              <a:solidFill>
                <a:srgbClr val="00B050"/>
              </a:solidFill>
            </a:endParaRPr>
          </a:p>
          <a:p>
            <a:pPr algn="ctr"/>
            <a:r>
              <a:rPr lang="en-US" sz="1000" dirty="0">
                <a:solidFill>
                  <a:srgbClr val="00B050"/>
                </a:solidFill>
              </a:rPr>
              <a:t>Dr. Marino – Magnifica Humanitas</a:t>
            </a:r>
          </a:p>
          <a:p>
            <a:pPr algn="ctr"/>
            <a:r>
              <a:rPr lang="en-US" sz="1000" dirty="0">
                <a:solidFill>
                  <a:srgbClr val="00B050"/>
                </a:solidFill>
              </a:rPr>
              <a:t>Dr. Nielson – Environmental Impact</a:t>
            </a:r>
          </a:p>
          <a:p>
            <a:pPr algn="ctr"/>
            <a:r>
              <a:rPr lang="en-US" sz="1000" dirty="0">
                <a:solidFill>
                  <a:srgbClr val="00B050"/>
                </a:solidFill>
              </a:rPr>
              <a:t>Mr. </a:t>
            </a:r>
            <a:r>
              <a:rPr lang="en-US" sz="1000" dirty="0" err="1">
                <a:solidFill>
                  <a:srgbClr val="00B050"/>
                </a:solidFill>
              </a:rPr>
              <a:t>Aladmaai</a:t>
            </a:r>
            <a:r>
              <a:rPr lang="en-US" sz="1000" dirty="0">
                <a:solidFill>
                  <a:srgbClr val="00B050"/>
                </a:solidFill>
              </a:rPr>
              <a:t> – Overview of AI Tools</a:t>
            </a:r>
          </a:p>
          <a:p>
            <a:pPr algn="ctr"/>
            <a:r>
              <a:rPr lang="en-US" sz="1000" dirty="0">
                <a:solidFill>
                  <a:srgbClr val="00B050"/>
                </a:solidFill>
              </a:rPr>
              <a:t>Other Faculty – Pedagogy Examples</a:t>
            </a:r>
          </a:p>
        </p:txBody>
      </p:sp>
      <p:sp>
        <p:nvSpPr>
          <p:cNvPr id="17" name="Rectangle 16">
            <a:extLst>
              <a:ext uri="{FF2B5EF4-FFF2-40B4-BE49-F238E27FC236}">
                <a16:creationId xmlns:a16="http://schemas.microsoft.com/office/drawing/2014/main" id="{06BE1210-AC3D-EF9D-30D2-44F94B218E72}"/>
              </a:ext>
            </a:extLst>
          </p:cNvPr>
          <p:cNvSpPr/>
          <p:nvPr/>
        </p:nvSpPr>
        <p:spPr>
          <a:xfrm>
            <a:off x="877206" y="2511574"/>
            <a:ext cx="1533676" cy="919237"/>
          </a:xfrm>
          <a:prstGeom prst="rect">
            <a:avLst/>
          </a:prstGeom>
          <a:no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rgbClr val="00B050"/>
                </a:solidFill>
              </a:rPr>
              <a:t>What are the outside professional development programs that Trinity faculty and staff should attend?</a:t>
            </a:r>
          </a:p>
        </p:txBody>
      </p:sp>
      <p:sp>
        <p:nvSpPr>
          <p:cNvPr id="19" name="Rectangle 18">
            <a:extLst>
              <a:ext uri="{FF2B5EF4-FFF2-40B4-BE49-F238E27FC236}">
                <a16:creationId xmlns:a16="http://schemas.microsoft.com/office/drawing/2014/main" id="{0C4AFC80-D3EC-A302-8772-DF8D7903756D}"/>
              </a:ext>
            </a:extLst>
          </p:cNvPr>
          <p:cNvSpPr/>
          <p:nvPr/>
        </p:nvSpPr>
        <p:spPr>
          <a:xfrm>
            <a:off x="4128104" y="639235"/>
            <a:ext cx="1533676" cy="382209"/>
          </a:xfrm>
          <a:prstGeom prst="rect">
            <a:avLst/>
          </a:prstGeom>
          <a:no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rgbClr val="00B050"/>
                </a:solidFill>
              </a:rPr>
              <a:t>Inventory of administrative uses of AI</a:t>
            </a:r>
          </a:p>
        </p:txBody>
      </p:sp>
      <p:sp>
        <p:nvSpPr>
          <p:cNvPr id="21" name="Rectangle 20">
            <a:extLst>
              <a:ext uri="{FF2B5EF4-FFF2-40B4-BE49-F238E27FC236}">
                <a16:creationId xmlns:a16="http://schemas.microsoft.com/office/drawing/2014/main" id="{F7D37271-C95D-6064-CFB5-B23A37D0ED35}"/>
              </a:ext>
            </a:extLst>
          </p:cNvPr>
          <p:cNvSpPr/>
          <p:nvPr/>
        </p:nvSpPr>
        <p:spPr>
          <a:xfrm>
            <a:off x="6307516" y="1154407"/>
            <a:ext cx="1533676" cy="520702"/>
          </a:xfrm>
          <a:prstGeom prst="rect">
            <a:avLst/>
          </a:prstGeom>
          <a:no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rgbClr val="00B050"/>
                </a:solidFill>
              </a:rPr>
              <a:t>Recommendations for approved AI platforms</a:t>
            </a:r>
          </a:p>
        </p:txBody>
      </p:sp>
      <p:sp>
        <p:nvSpPr>
          <p:cNvPr id="23" name="Rectangle 22">
            <a:extLst>
              <a:ext uri="{FF2B5EF4-FFF2-40B4-BE49-F238E27FC236}">
                <a16:creationId xmlns:a16="http://schemas.microsoft.com/office/drawing/2014/main" id="{325A0F09-148D-F9FD-3A2B-9453AB9CF4F5}"/>
              </a:ext>
            </a:extLst>
          </p:cNvPr>
          <p:cNvSpPr/>
          <p:nvPr/>
        </p:nvSpPr>
        <p:spPr>
          <a:xfrm>
            <a:off x="6928154" y="2528965"/>
            <a:ext cx="1925559" cy="734930"/>
          </a:xfrm>
          <a:prstGeom prst="rect">
            <a:avLst/>
          </a:prstGeom>
          <a:no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rgbClr val="00B050"/>
                </a:solidFill>
              </a:rPr>
              <a:t>Guidelines for privacy and protection of data when using AI applications – interface with Jenzabar conversion</a:t>
            </a:r>
          </a:p>
        </p:txBody>
      </p:sp>
      <p:sp>
        <p:nvSpPr>
          <p:cNvPr id="24" name="Rectangle: Rounded Corners 23">
            <a:extLst>
              <a:ext uri="{FF2B5EF4-FFF2-40B4-BE49-F238E27FC236}">
                <a16:creationId xmlns:a16="http://schemas.microsoft.com/office/drawing/2014/main" id="{1B133CBD-571F-080D-D9A4-BA4138C4E1FD}"/>
              </a:ext>
            </a:extLst>
          </p:cNvPr>
          <p:cNvSpPr/>
          <p:nvPr/>
        </p:nvSpPr>
        <p:spPr>
          <a:xfrm>
            <a:off x="7174899" y="5098142"/>
            <a:ext cx="1040189" cy="574525"/>
          </a:xfrm>
          <a:prstGeom prst="roundRect">
            <a:avLst/>
          </a:prstGeom>
          <a:solidFill>
            <a:srgbClr val="FFFFCC"/>
          </a:solidFill>
          <a:ln>
            <a:solidFill>
              <a:schemeClr val="accent5">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lumMod val="95000"/>
                    <a:lumOff val="5000"/>
                  </a:schemeClr>
                </a:solidFill>
              </a:rPr>
              <a:t>CAP COMMITTEES</a:t>
            </a:r>
          </a:p>
        </p:txBody>
      </p:sp>
      <p:sp>
        <p:nvSpPr>
          <p:cNvPr id="26" name="Rectangle: Rounded Corners 25">
            <a:extLst>
              <a:ext uri="{FF2B5EF4-FFF2-40B4-BE49-F238E27FC236}">
                <a16:creationId xmlns:a16="http://schemas.microsoft.com/office/drawing/2014/main" id="{4C8AF019-4952-9E14-A5D6-C713FFFAC172}"/>
              </a:ext>
            </a:extLst>
          </p:cNvPr>
          <p:cNvSpPr/>
          <p:nvPr/>
        </p:nvSpPr>
        <p:spPr>
          <a:xfrm>
            <a:off x="1113369" y="5885543"/>
            <a:ext cx="1040189" cy="574525"/>
          </a:xfrm>
          <a:prstGeom prst="roundRect">
            <a:avLst/>
          </a:prstGeom>
          <a:solidFill>
            <a:srgbClr val="FFFFCC"/>
          </a:solidFill>
          <a:ln>
            <a:solidFill>
              <a:schemeClr val="accent5">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lumMod val="95000"/>
                    <a:lumOff val="5000"/>
                  </a:schemeClr>
                </a:solidFill>
              </a:rPr>
              <a:t>Professional Development Committee</a:t>
            </a:r>
          </a:p>
        </p:txBody>
      </p:sp>
      <p:sp>
        <p:nvSpPr>
          <p:cNvPr id="28" name="Rectangle: Rounded Corners 27">
            <a:extLst>
              <a:ext uri="{FF2B5EF4-FFF2-40B4-BE49-F238E27FC236}">
                <a16:creationId xmlns:a16="http://schemas.microsoft.com/office/drawing/2014/main" id="{9E248CDF-2CEC-1D79-1ACB-591F9176CC99}"/>
              </a:ext>
            </a:extLst>
          </p:cNvPr>
          <p:cNvSpPr/>
          <p:nvPr/>
        </p:nvSpPr>
        <p:spPr>
          <a:xfrm>
            <a:off x="832152" y="1702404"/>
            <a:ext cx="791477" cy="292100"/>
          </a:xfrm>
          <a:prstGeom prst="roundRect">
            <a:avLst/>
          </a:prstGeom>
          <a:solidFill>
            <a:srgbClr val="FFFFCC"/>
          </a:solidFill>
          <a:ln>
            <a:solidFill>
              <a:schemeClr val="accent5">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lumMod val="95000"/>
                    <a:lumOff val="5000"/>
                  </a:schemeClr>
                </a:solidFill>
              </a:rPr>
              <a:t>Faculty</a:t>
            </a:r>
          </a:p>
          <a:p>
            <a:pPr algn="ctr"/>
            <a:r>
              <a:rPr lang="en-US" sz="1000" dirty="0">
                <a:solidFill>
                  <a:schemeClr val="tx1">
                    <a:lumMod val="95000"/>
                    <a:lumOff val="5000"/>
                  </a:schemeClr>
                </a:solidFill>
              </a:rPr>
              <a:t>AHRB</a:t>
            </a:r>
          </a:p>
        </p:txBody>
      </p:sp>
      <p:cxnSp>
        <p:nvCxnSpPr>
          <p:cNvPr id="31" name="Straight Arrow Connector 30">
            <a:extLst>
              <a:ext uri="{FF2B5EF4-FFF2-40B4-BE49-F238E27FC236}">
                <a16:creationId xmlns:a16="http://schemas.microsoft.com/office/drawing/2014/main" id="{EC760DE3-802C-20EE-DD32-550D8487846B}"/>
              </a:ext>
            </a:extLst>
          </p:cNvPr>
          <p:cNvCxnSpPr>
            <a:cxnSpLocks/>
            <a:endCxn id="24" idx="1"/>
          </p:cNvCxnSpPr>
          <p:nvPr/>
        </p:nvCxnSpPr>
        <p:spPr>
          <a:xfrm>
            <a:off x="6255657" y="4417181"/>
            <a:ext cx="919242" cy="96822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61320BE5-7154-7C96-D2BD-34705EFB651E}"/>
              </a:ext>
            </a:extLst>
          </p:cNvPr>
          <p:cNvCxnSpPr>
            <a:cxnSpLocks/>
            <a:endCxn id="24" idx="1"/>
          </p:cNvCxnSpPr>
          <p:nvPr/>
        </p:nvCxnSpPr>
        <p:spPr>
          <a:xfrm>
            <a:off x="5474308" y="4973262"/>
            <a:ext cx="1700591" cy="41214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6" name="Straight Arrow Connector 35">
            <a:extLst>
              <a:ext uri="{FF2B5EF4-FFF2-40B4-BE49-F238E27FC236}">
                <a16:creationId xmlns:a16="http://schemas.microsoft.com/office/drawing/2014/main" id="{E466B153-68DF-566D-5191-E794919E3DBB}"/>
              </a:ext>
            </a:extLst>
          </p:cNvPr>
          <p:cNvCxnSpPr>
            <a:cxnSpLocks/>
          </p:cNvCxnSpPr>
          <p:nvPr/>
        </p:nvCxnSpPr>
        <p:spPr>
          <a:xfrm flipH="1">
            <a:off x="2109410" y="4976583"/>
            <a:ext cx="2785532" cy="126455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D5C50594-C583-479D-9EB6-A7E5B8E58287}"/>
              </a:ext>
            </a:extLst>
          </p:cNvPr>
          <p:cNvCxnSpPr>
            <a:cxnSpLocks/>
          </p:cNvCxnSpPr>
          <p:nvPr/>
        </p:nvCxnSpPr>
        <p:spPr>
          <a:xfrm flipH="1">
            <a:off x="2109410" y="5098142"/>
            <a:ext cx="1774977" cy="11430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1A63BDFC-3D22-B498-7168-E3905023FEDF}"/>
              </a:ext>
            </a:extLst>
          </p:cNvPr>
          <p:cNvCxnSpPr>
            <a:cxnSpLocks/>
          </p:cNvCxnSpPr>
          <p:nvPr/>
        </p:nvCxnSpPr>
        <p:spPr>
          <a:xfrm flipH="1">
            <a:off x="2109410" y="4417181"/>
            <a:ext cx="921054" cy="182396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4" name="Straight Arrow Connector 43">
            <a:extLst>
              <a:ext uri="{FF2B5EF4-FFF2-40B4-BE49-F238E27FC236}">
                <a16:creationId xmlns:a16="http://schemas.microsoft.com/office/drawing/2014/main" id="{0D4D486B-DF4B-6870-09E2-0CA09855E685}"/>
              </a:ext>
            </a:extLst>
          </p:cNvPr>
          <p:cNvCxnSpPr>
            <a:cxnSpLocks/>
          </p:cNvCxnSpPr>
          <p:nvPr/>
        </p:nvCxnSpPr>
        <p:spPr>
          <a:xfrm flipH="1">
            <a:off x="2153558" y="3348113"/>
            <a:ext cx="717549" cy="267834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6" name="Straight Arrow Connector 45">
            <a:extLst>
              <a:ext uri="{FF2B5EF4-FFF2-40B4-BE49-F238E27FC236}">
                <a16:creationId xmlns:a16="http://schemas.microsoft.com/office/drawing/2014/main" id="{3FA8AA31-3665-7282-5F0C-084F2514B9B0}"/>
              </a:ext>
            </a:extLst>
          </p:cNvPr>
          <p:cNvCxnSpPr>
            <a:cxnSpLocks/>
            <a:endCxn id="28" idx="3"/>
          </p:cNvCxnSpPr>
          <p:nvPr/>
        </p:nvCxnSpPr>
        <p:spPr>
          <a:xfrm flipH="1">
            <a:off x="1623629" y="1769381"/>
            <a:ext cx="1686835" cy="7907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378C14EC-F18D-644C-0A54-9FB8D67448E6}"/>
              </a:ext>
            </a:extLst>
          </p:cNvPr>
          <p:cNvCxnSpPr>
            <a:cxnSpLocks/>
          </p:cNvCxnSpPr>
          <p:nvPr/>
        </p:nvCxnSpPr>
        <p:spPr>
          <a:xfrm flipV="1">
            <a:off x="5005162" y="734181"/>
            <a:ext cx="1832276" cy="70273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2" name="Straight Arrow Connector 51">
            <a:extLst>
              <a:ext uri="{FF2B5EF4-FFF2-40B4-BE49-F238E27FC236}">
                <a16:creationId xmlns:a16="http://schemas.microsoft.com/office/drawing/2014/main" id="{AEFF8E3F-9785-BFF1-AB77-223B39DBD1EF}"/>
              </a:ext>
            </a:extLst>
          </p:cNvPr>
          <p:cNvCxnSpPr>
            <a:cxnSpLocks/>
          </p:cNvCxnSpPr>
          <p:nvPr/>
        </p:nvCxnSpPr>
        <p:spPr>
          <a:xfrm flipV="1">
            <a:off x="5215468" y="2256215"/>
            <a:ext cx="569382" cy="219952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9" name="Oval 28">
            <a:extLst>
              <a:ext uri="{FF2B5EF4-FFF2-40B4-BE49-F238E27FC236}">
                <a16:creationId xmlns:a16="http://schemas.microsoft.com/office/drawing/2014/main" id="{581DE687-ACCF-C739-AA42-512D3B648E92}"/>
              </a:ext>
            </a:extLst>
          </p:cNvPr>
          <p:cNvSpPr/>
          <p:nvPr/>
        </p:nvSpPr>
        <p:spPr>
          <a:xfrm>
            <a:off x="3594705" y="2149928"/>
            <a:ext cx="2143276" cy="2160816"/>
          </a:xfrm>
          <a:prstGeom prst="ellipse">
            <a:avLst/>
          </a:prstGeom>
          <a:solidFill>
            <a:schemeClr val="accent5">
              <a:lumMod val="20000"/>
              <a:lumOff val="80000"/>
            </a:schemeClr>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7030A0"/>
                </a:solidFill>
              </a:rPr>
              <a:t>AI Task Force:</a:t>
            </a:r>
          </a:p>
          <a:p>
            <a:pPr algn="ctr"/>
            <a:r>
              <a:rPr lang="en-US" sz="1400" dirty="0">
                <a:solidFill>
                  <a:srgbClr val="7030A0"/>
                </a:solidFill>
              </a:rPr>
              <a:t>Statement of Alignment with Trinity Mission and Values</a:t>
            </a:r>
          </a:p>
        </p:txBody>
      </p:sp>
      <p:sp>
        <p:nvSpPr>
          <p:cNvPr id="3" name="Rectangle: Rounded Corners 2">
            <a:extLst>
              <a:ext uri="{FF2B5EF4-FFF2-40B4-BE49-F238E27FC236}">
                <a16:creationId xmlns:a16="http://schemas.microsoft.com/office/drawing/2014/main" id="{7E78DC5B-80F4-D46B-9626-DEC24731793D}"/>
              </a:ext>
            </a:extLst>
          </p:cNvPr>
          <p:cNvSpPr/>
          <p:nvPr/>
        </p:nvSpPr>
        <p:spPr>
          <a:xfrm>
            <a:off x="133654" y="5598280"/>
            <a:ext cx="1040189" cy="574525"/>
          </a:xfrm>
          <a:prstGeom prst="roundRect">
            <a:avLst/>
          </a:prstGeom>
          <a:solidFill>
            <a:srgbClr val="FFFFCC"/>
          </a:solidFill>
          <a:ln>
            <a:solidFill>
              <a:schemeClr val="accent5">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lumMod val="95000"/>
                    <a:lumOff val="5000"/>
                  </a:schemeClr>
                </a:solidFill>
              </a:rPr>
              <a:t>Faculty Welfare Committee</a:t>
            </a:r>
          </a:p>
        </p:txBody>
      </p:sp>
      <p:cxnSp>
        <p:nvCxnSpPr>
          <p:cNvPr id="4" name="Straight Arrow Connector 3">
            <a:extLst>
              <a:ext uri="{FF2B5EF4-FFF2-40B4-BE49-F238E27FC236}">
                <a16:creationId xmlns:a16="http://schemas.microsoft.com/office/drawing/2014/main" id="{6115CA47-9734-D8D1-3AE8-754C52D3AD3B}"/>
              </a:ext>
            </a:extLst>
          </p:cNvPr>
          <p:cNvCxnSpPr>
            <a:cxnSpLocks/>
          </p:cNvCxnSpPr>
          <p:nvPr/>
        </p:nvCxnSpPr>
        <p:spPr>
          <a:xfrm>
            <a:off x="4983240" y="1436914"/>
            <a:ext cx="516919" cy="21665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2" name="Rectangle: Rounded Corners 11">
            <a:extLst>
              <a:ext uri="{FF2B5EF4-FFF2-40B4-BE49-F238E27FC236}">
                <a16:creationId xmlns:a16="http://schemas.microsoft.com/office/drawing/2014/main" id="{487579F6-363F-36FA-3A9D-C3F49D5A7FA6}"/>
              </a:ext>
            </a:extLst>
          </p:cNvPr>
          <p:cNvSpPr/>
          <p:nvPr/>
        </p:nvSpPr>
        <p:spPr>
          <a:xfrm>
            <a:off x="8019143" y="1436914"/>
            <a:ext cx="1040189" cy="574525"/>
          </a:xfrm>
          <a:prstGeom prst="roundRect">
            <a:avLst/>
          </a:prstGeom>
          <a:solidFill>
            <a:schemeClr val="accent5">
              <a:lumMod val="20000"/>
              <a:lumOff val="80000"/>
            </a:schemeClr>
          </a:solidFill>
          <a:ln>
            <a:solidFill>
              <a:schemeClr val="accent5">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lumMod val="95000"/>
                    <a:lumOff val="5000"/>
                  </a:schemeClr>
                </a:solidFill>
              </a:rPr>
              <a:t>Data Governance Group</a:t>
            </a:r>
          </a:p>
        </p:txBody>
      </p:sp>
      <p:sp>
        <p:nvSpPr>
          <p:cNvPr id="16" name="Rectangle: Rounded Corners 15">
            <a:extLst>
              <a:ext uri="{FF2B5EF4-FFF2-40B4-BE49-F238E27FC236}">
                <a16:creationId xmlns:a16="http://schemas.microsoft.com/office/drawing/2014/main" id="{87554CD4-3009-4022-C787-C5A9E73ECC0E}"/>
              </a:ext>
            </a:extLst>
          </p:cNvPr>
          <p:cNvSpPr/>
          <p:nvPr/>
        </p:nvSpPr>
        <p:spPr>
          <a:xfrm>
            <a:off x="6859360" y="390296"/>
            <a:ext cx="793446" cy="369332"/>
          </a:xfrm>
          <a:prstGeom prst="roundRect">
            <a:avLst/>
          </a:prstGeom>
          <a:solidFill>
            <a:schemeClr val="accent5">
              <a:lumMod val="20000"/>
              <a:lumOff val="80000"/>
            </a:schemeClr>
          </a:solidFill>
          <a:ln>
            <a:solidFill>
              <a:schemeClr val="accent5">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lumMod val="95000"/>
                    <a:lumOff val="5000"/>
                  </a:schemeClr>
                </a:solidFill>
              </a:rPr>
              <a:t>Staff Group</a:t>
            </a:r>
          </a:p>
        </p:txBody>
      </p:sp>
      <p:cxnSp>
        <p:nvCxnSpPr>
          <p:cNvPr id="20" name="Straight Arrow Connector 19">
            <a:extLst>
              <a:ext uri="{FF2B5EF4-FFF2-40B4-BE49-F238E27FC236}">
                <a16:creationId xmlns:a16="http://schemas.microsoft.com/office/drawing/2014/main" id="{EABB9FB9-837F-DAF3-2952-FE4B45D3B330}"/>
              </a:ext>
            </a:extLst>
          </p:cNvPr>
          <p:cNvCxnSpPr>
            <a:cxnSpLocks/>
            <a:endCxn id="12" idx="1"/>
          </p:cNvCxnSpPr>
          <p:nvPr/>
        </p:nvCxnSpPr>
        <p:spPr>
          <a:xfrm flipV="1">
            <a:off x="6461579" y="1724177"/>
            <a:ext cx="1557564" cy="89157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B120935B-90C2-0D72-82EF-C7AE585D7EAD}"/>
              </a:ext>
            </a:extLst>
          </p:cNvPr>
          <p:cNvCxnSpPr>
            <a:cxnSpLocks/>
          </p:cNvCxnSpPr>
          <p:nvPr/>
        </p:nvCxnSpPr>
        <p:spPr>
          <a:xfrm flipV="1">
            <a:off x="5839734" y="761622"/>
            <a:ext cx="935565" cy="88280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 name="Slide Number Placeholder 1">
            <a:extLst>
              <a:ext uri="{FF2B5EF4-FFF2-40B4-BE49-F238E27FC236}">
                <a16:creationId xmlns:a16="http://schemas.microsoft.com/office/drawing/2014/main" id="{E2A59A4D-67ED-E144-9E42-A42BE0915AF8}"/>
              </a:ext>
            </a:extLst>
          </p:cNvPr>
          <p:cNvSpPr>
            <a:spLocks noGrp="1"/>
          </p:cNvSpPr>
          <p:nvPr>
            <p:ph type="sldNum" sz="quarter" idx="12"/>
          </p:nvPr>
        </p:nvSpPr>
        <p:spPr/>
        <p:txBody>
          <a:bodyPr/>
          <a:lstStyle/>
          <a:p>
            <a:fld id="{6BB12F0E-A3CD-4D73-ACFF-474107E8F667}" type="slidenum">
              <a:rPr lang="en-US" smtClean="0"/>
              <a:t>10</a:t>
            </a:fld>
            <a:endParaRPr lang="en-US"/>
          </a:p>
        </p:txBody>
      </p:sp>
      <p:sp>
        <p:nvSpPr>
          <p:cNvPr id="18" name="TextBox 17">
            <a:extLst>
              <a:ext uri="{FF2B5EF4-FFF2-40B4-BE49-F238E27FC236}">
                <a16:creationId xmlns:a16="http://schemas.microsoft.com/office/drawing/2014/main" id="{C4274162-FDFC-27E6-2498-5EC7942BF6E6}"/>
              </a:ext>
            </a:extLst>
          </p:cNvPr>
          <p:cNvSpPr txBox="1"/>
          <p:nvPr/>
        </p:nvSpPr>
        <p:spPr>
          <a:xfrm>
            <a:off x="223005" y="175061"/>
            <a:ext cx="2196193" cy="369332"/>
          </a:xfrm>
          <a:prstGeom prst="rect">
            <a:avLst/>
          </a:prstGeom>
          <a:solidFill>
            <a:srgbClr val="0000FF"/>
          </a:solidFill>
        </p:spPr>
        <p:txBody>
          <a:bodyPr wrap="square" rtlCol="0">
            <a:spAutoFit/>
          </a:bodyPr>
          <a:lstStyle/>
          <a:p>
            <a:r>
              <a:rPr lang="en-US" b="1" dirty="0">
                <a:solidFill>
                  <a:schemeClr val="bg1"/>
                </a:solidFill>
              </a:rPr>
              <a:t>Conceptual Design</a:t>
            </a:r>
          </a:p>
        </p:txBody>
      </p:sp>
    </p:spTree>
    <p:extLst>
      <p:ext uri="{BB962C8B-B14F-4D97-AF65-F5344CB8AC3E}">
        <p14:creationId xmlns:p14="http://schemas.microsoft.com/office/powerpoint/2010/main" val="22173709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1003</TotalTime>
  <Words>1215</Words>
  <Application>Microsoft Office PowerPoint</Application>
  <PresentationFormat>On-screen Show (4:3)</PresentationFormat>
  <Paragraphs>183</Paragraphs>
  <Slides>10</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5" baseType="lpstr">
      <vt:lpstr>Aptos</vt:lpstr>
      <vt:lpstr>Aptos Display</vt:lpstr>
      <vt:lpstr>Arial</vt:lpstr>
      <vt:lpstr>Office Theme</vt:lpstr>
      <vt:lpstr>Microsoft Excel Worksheet</vt:lpstr>
      <vt:lpstr>TRINITY TASK FORCE ON  ARTIFICIAL INTELLIGENCE  UPDATE 9/23/2026</vt:lpstr>
      <vt:lpstr>PowerPoint Presentation</vt:lpstr>
      <vt:lpstr>PowerPoint Presentation</vt:lpstr>
      <vt:lpstr>AI Task Force: Goals</vt:lpstr>
      <vt:lpstr>September 23 Task Force First Meeting Agenda</vt:lpstr>
      <vt:lpstr>Possible Timetable for Task Force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Pat McGuire</dc:creator>
  <cp:lastModifiedBy>Pat McGuire</cp:lastModifiedBy>
  <cp:revision>16</cp:revision>
  <dcterms:created xsi:type="dcterms:W3CDTF">2026-08-07T20:24:00Z</dcterms:created>
  <dcterms:modified xsi:type="dcterms:W3CDTF">2026-10-04T19:07:11Z</dcterms:modified>
</cp:coreProperties>
</file>