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sldIdLst>
    <p:sldId id="269" r:id="rId2"/>
    <p:sldId id="277" r:id="rId3"/>
    <p:sldId id="278" r:id="rId4"/>
    <p:sldId id="279" r:id="rId5"/>
    <p:sldId id="270" r:id="rId6"/>
    <p:sldId id="272" r:id="rId7"/>
    <p:sldId id="258" r:id="rId8"/>
    <p:sldId id="273" r:id="rId9"/>
    <p:sldId id="256" r:id="rId10"/>
    <p:sldId id="257" r:id="rId11"/>
    <p:sldId id="259" r:id="rId12"/>
    <p:sldId id="260" r:id="rId13"/>
    <p:sldId id="275" r:id="rId14"/>
    <p:sldId id="261" r:id="rId15"/>
    <p:sldId id="262" r:id="rId16"/>
    <p:sldId id="263" r:id="rId17"/>
    <p:sldId id="264" r:id="rId18"/>
    <p:sldId id="265" r:id="rId19"/>
    <p:sldId id="266" r:id="rId20"/>
    <p:sldId id="267" r:id="rId21"/>
    <p:sldId id="268" r:id="rId22"/>
    <p:sldId id="276" r:id="rId23"/>
    <p:sldId id="274"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FFFF"/>
    <a:srgbClr val="93FFFF"/>
    <a:srgbClr val="0000FF"/>
    <a:srgbClr val="00FFFF"/>
    <a:srgbClr val="79FFFF"/>
    <a:srgbClr val="000066"/>
    <a:srgbClr val="CCFFCC"/>
    <a:srgbClr val="00003A"/>
    <a:srgbClr val="000010"/>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00" autoAdjust="0"/>
    <p:restoredTop sz="94660"/>
  </p:normalViewPr>
  <p:slideViewPr>
    <p:cSldViewPr snapToGrid="0">
      <p:cViewPr varScale="1">
        <p:scale>
          <a:sx n="79" d="100"/>
          <a:sy n="79" d="100"/>
        </p:scale>
        <p:origin x="466" y="2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Use</a:t>
            </a:r>
            <a:r>
              <a:rPr lang="en-US" b="1" baseline="0" dirty="0"/>
              <a:t> of AI in Professional Work at Trinity</a:t>
            </a:r>
            <a:endParaRPr lang="en-US"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YES</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Sheet1!$B$2:$B$4</c:f>
              <c:numCache>
                <c:formatCode>General</c:formatCode>
                <c:ptCount val="3"/>
                <c:pt idx="0">
                  <c:v>21</c:v>
                </c:pt>
                <c:pt idx="1">
                  <c:v>5</c:v>
                </c:pt>
                <c:pt idx="2">
                  <c:v>13</c:v>
                </c:pt>
              </c:numCache>
            </c:numRef>
          </c:val>
          <c:extLst>
            <c:ext xmlns:c16="http://schemas.microsoft.com/office/drawing/2014/chart" uri="{C3380CC4-5D6E-409C-BE32-E72D297353CC}">
              <c16:uniqueId val="{00000000-70BE-4CB8-8EC5-A25DCB55A16D}"/>
            </c:ext>
          </c:extLst>
        </c:ser>
        <c:ser>
          <c:idx val="1"/>
          <c:order val="1"/>
          <c:tx>
            <c:strRef>
              <c:f>Sheet1!$C$1</c:f>
              <c:strCache>
                <c:ptCount val="1"/>
                <c:pt idx="0">
                  <c:v>NO</c:v>
                </c:pt>
              </c:strCache>
            </c:strRef>
          </c:tx>
          <c:spPr>
            <a:solidFill>
              <a:schemeClr val="accent5">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Sheet1!$C$2:$C$4</c:f>
              <c:numCache>
                <c:formatCode>General</c:formatCode>
                <c:ptCount val="3"/>
                <c:pt idx="0">
                  <c:v>5</c:v>
                </c:pt>
                <c:pt idx="1">
                  <c:v>5</c:v>
                </c:pt>
                <c:pt idx="2">
                  <c:v>6</c:v>
                </c:pt>
              </c:numCache>
            </c:numRef>
          </c:val>
          <c:extLst>
            <c:ext xmlns:c16="http://schemas.microsoft.com/office/drawing/2014/chart" uri="{C3380CC4-5D6E-409C-BE32-E72D297353CC}">
              <c16:uniqueId val="{00000001-70BE-4CB8-8EC5-A25DCB55A16D}"/>
            </c:ext>
          </c:extLst>
        </c:ser>
        <c:ser>
          <c:idx val="2"/>
          <c:order val="2"/>
          <c:tx>
            <c:strRef>
              <c:f>Sheet1!$D$1</c:f>
              <c:strCache>
                <c:ptCount val="1"/>
                <c:pt idx="0">
                  <c:v>NOT SURE</c:v>
                </c:pt>
              </c:strCache>
            </c:strRef>
          </c:tx>
          <c:spPr>
            <a:solidFill>
              <a:srgbClr val="66FF66"/>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3-70BE-4CB8-8EC5-A25DCB55A16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Sheet1!$D$2:$D$4</c:f>
              <c:numCache>
                <c:formatCode>General</c:formatCode>
                <c:ptCount val="3"/>
                <c:pt idx="0">
                  <c:v>2</c:v>
                </c:pt>
                <c:pt idx="1">
                  <c:v>1</c:v>
                </c:pt>
                <c:pt idx="2">
                  <c:v>0</c:v>
                </c:pt>
              </c:numCache>
            </c:numRef>
          </c:val>
          <c:extLst>
            <c:ext xmlns:c16="http://schemas.microsoft.com/office/drawing/2014/chart" uri="{C3380CC4-5D6E-409C-BE32-E72D297353CC}">
              <c16:uniqueId val="{00000002-70BE-4CB8-8EC5-A25DCB55A16D}"/>
            </c:ext>
          </c:extLst>
        </c:ser>
        <c:dLbls>
          <c:showLegendKey val="0"/>
          <c:showVal val="0"/>
          <c:showCatName val="0"/>
          <c:showSerName val="0"/>
          <c:showPercent val="0"/>
          <c:showBubbleSize val="0"/>
        </c:dLbls>
        <c:gapWidth val="150"/>
        <c:overlap val="100"/>
        <c:axId val="1661233296"/>
        <c:axId val="1662245008"/>
      </c:barChart>
      <c:catAx>
        <c:axId val="166123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245008"/>
        <c:crosses val="autoZero"/>
        <c:auto val="1"/>
        <c:lblAlgn val="ctr"/>
        <c:lblOffset val="100"/>
        <c:noMultiLvlLbl val="0"/>
      </c:catAx>
      <c:valAx>
        <c:axId val="166224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123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AI PLATFORMS USED BY FACULTYAND STAFF</a:t>
            </a:r>
          </a:p>
          <a:p>
            <a:pPr>
              <a:defRPr/>
            </a:pPr>
            <a:r>
              <a:rPr lang="en-US" sz="1600" i="1" dirty="0"/>
              <a:t>(Chat</a:t>
            </a:r>
            <a:r>
              <a:rPr lang="en-US" sz="1600" i="1" baseline="0" dirty="0"/>
              <a:t> GPT, Claude, Gemini Most Frequently Used)</a:t>
            </a:r>
            <a:endParaRPr lang="en-US" sz="1600" i="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6665819417222129E-2"/>
          <c:y val="9.1304710557288796E-2"/>
          <c:w val="0.7731513060107893"/>
          <c:h val="0.84938765187887277"/>
        </c:manualLayout>
      </c:layout>
      <c:barChart>
        <c:barDir val="col"/>
        <c:grouping val="stacked"/>
        <c:varyColors val="0"/>
        <c:ser>
          <c:idx val="0"/>
          <c:order val="0"/>
          <c:tx>
            <c:strRef>
              <c:f>Sheet1!$B$1</c:f>
              <c:strCache>
                <c:ptCount val="1"/>
                <c:pt idx="0">
                  <c:v>CHAT GPT</c:v>
                </c:pt>
              </c:strCache>
            </c:strRef>
          </c:tx>
          <c:spPr>
            <a:solidFill>
              <a:srgbClr val="66FF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Sheet1!$B$2:$B$4</c:f>
              <c:numCache>
                <c:formatCode>General</c:formatCode>
                <c:ptCount val="3"/>
                <c:pt idx="0">
                  <c:v>9</c:v>
                </c:pt>
                <c:pt idx="1">
                  <c:v>1</c:v>
                </c:pt>
                <c:pt idx="2">
                  <c:v>4</c:v>
                </c:pt>
              </c:numCache>
            </c:numRef>
          </c:val>
          <c:extLst>
            <c:ext xmlns:c16="http://schemas.microsoft.com/office/drawing/2014/chart" uri="{C3380CC4-5D6E-409C-BE32-E72D297353CC}">
              <c16:uniqueId val="{00000000-4717-43C3-931F-4FBA4CAF0602}"/>
            </c:ext>
          </c:extLst>
        </c:ser>
        <c:ser>
          <c:idx val="1"/>
          <c:order val="1"/>
          <c:tx>
            <c:strRef>
              <c:f>Sheet1!$C$1</c:f>
              <c:strCache>
                <c:ptCount val="1"/>
                <c:pt idx="0">
                  <c:v>CLAUDE</c:v>
                </c:pt>
              </c:strCache>
            </c:strRef>
          </c:tx>
          <c:spPr>
            <a:solidFill>
              <a:srgbClr val="FF00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Sheet1!$C$2:$C$4</c:f>
              <c:numCache>
                <c:formatCode>General</c:formatCode>
                <c:ptCount val="3"/>
                <c:pt idx="0">
                  <c:v>5</c:v>
                </c:pt>
                <c:pt idx="1">
                  <c:v>2</c:v>
                </c:pt>
                <c:pt idx="2">
                  <c:v>3</c:v>
                </c:pt>
              </c:numCache>
            </c:numRef>
          </c:val>
          <c:extLst>
            <c:ext xmlns:c16="http://schemas.microsoft.com/office/drawing/2014/chart" uri="{C3380CC4-5D6E-409C-BE32-E72D297353CC}">
              <c16:uniqueId val="{00000001-4717-43C3-931F-4FBA4CAF0602}"/>
            </c:ext>
          </c:extLst>
        </c:ser>
        <c:ser>
          <c:idx val="2"/>
          <c:order val="2"/>
          <c:tx>
            <c:strRef>
              <c:f>Sheet1!$D$1</c:f>
              <c:strCache>
                <c:ptCount val="1"/>
                <c:pt idx="0">
                  <c:v>GEMINI</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Sheet1!$D$2:$D$4</c:f>
              <c:numCache>
                <c:formatCode>General</c:formatCode>
                <c:ptCount val="3"/>
                <c:pt idx="0">
                  <c:v>3</c:v>
                </c:pt>
                <c:pt idx="2">
                  <c:v>2</c:v>
                </c:pt>
              </c:numCache>
            </c:numRef>
          </c:val>
          <c:extLst>
            <c:ext xmlns:c16="http://schemas.microsoft.com/office/drawing/2014/chart" uri="{C3380CC4-5D6E-409C-BE32-E72D297353CC}">
              <c16:uniqueId val="{00000002-4717-43C3-931F-4FBA4CAF0602}"/>
            </c:ext>
          </c:extLst>
        </c:ser>
        <c:ser>
          <c:idx val="3"/>
          <c:order val="3"/>
          <c:tx>
            <c:strRef>
              <c:f>Sheet1!$E$1</c:f>
              <c:strCache>
                <c:ptCount val="1"/>
                <c:pt idx="0">
                  <c:v>CLAIRE (ATI)</c:v>
                </c:pt>
              </c:strCache>
            </c:strRef>
          </c:tx>
          <c:spPr>
            <a:solidFill>
              <a:srgbClr val="0000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Sheet1!$E$2:$E$4</c:f>
              <c:numCache>
                <c:formatCode>General</c:formatCode>
                <c:ptCount val="3"/>
                <c:pt idx="0">
                  <c:v>1</c:v>
                </c:pt>
              </c:numCache>
            </c:numRef>
          </c:val>
          <c:extLst>
            <c:ext xmlns:c16="http://schemas.microsoft.com/office/drawing/2014/chart" uri="{C3380CC4-5D6E-409C-BE32-E72D297353CC}">
              <c16:uniqueId val="{00000003-4717-43C3-931F-4FBA4CAF0602}"/>
            </c:ext>
          </c:extLst>
        </c:ser>
        <c:ser>
          <c:idx val="4"/>
          <c:order val="4"/>
          <c:tx>
            <c:strRef>
              <c:f>Sheet1!$F$1</c:f>
              <c:strCache>
                <c:ptCount val="1"/>
                <c:pt idx="0">
                  <c:v>MS PILOT</c:v>
                </c:pt>
              </c:strCache>
            </c:strRef>
          </c:tx>
          <c:spPr>
            <a:solidFill>
              <a:srgbClr val="00FF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Sheet1!$F$2:$F$4</c:f>
              <c:numCache>
                <c:formatCode>General</c:formatCode>
                <c:ptCount val="3"/>
                <c:pt idx="0">
                  <c:v>2</c:v>
                </c:pt>
              </c:numCache>
            </c:numRef>
          </c:val>
          <c:extLst>
            <c:ext xmlns:c16="http://schemas.microsoft.com/office/drawing/2014/chart" uri="{C3380CC4-5D6E-409C-BE32-E72D297353CC}">
              <c16:uniqueId val="{00000004-4717-43C3-931F-4FBA4CAF0602}"/>
            </c:ext>
          </c:extLst>
        </c:ser>
        <c:ser>
          <c:idx val="5"/>
          <c:order val="5"/>
          <c:tx>
            <c:strRef>
              <c:f>Sheet1!$G$1</c:f>
              <c:strCache>
                <c:ptCount val="1"/>
                <c:pt idx="0">
                  <c:v>GRAMMARLY</c:v>
                </c:pt>
              </c:strCache>
            </c:strRef>
          </c:tx>
          <c:spPr>
            <a:solidFill>
              <a:srgbClr val="CCFF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Sheet1!$G$2:$G$4</c:f>
              <c:numCache>
                <c:formatCode>General</c:formatCode>
                <c:ptCount val="3"/>
                <c:pt idx="0">
                  <c:v>2</c:v>
                </c:pt>
                <c:pt idx="2">
                  <c:v>1</c:v>
                </c:pt>
              </c:numCache>
            </c:numRef>
          </c:val>
          <c:extLst>
            <c:ext xmlns:c16="http://schemas.microsoft.com/office/drawing/2014/chart" uri="{C3380CC4-5D6E-409C-BE32-E72D297353CC}">
              <c16:uniqueId val="{00000005-4717-43C3-931F-4FBA4CAF0602}"/>
            </c:ext>
          </c:extLst>
        </c:ser>
        <c:ser>
          <c:idx val="6"/>
          <c:order val="6"/>
          <c:tx>
            <c:strRef>
              <c:f>Sheet1!$H$1</c:f>
              <c:strCache>
                <c:ptCount val="1"/>
                <c:pt idx="0">
                  <c:v>MAGIC SCHOOL</c:v>
                </c:pt>
              </c:strCache>
            </c:strRef>
          </c:tx>
          <c:spPr>
            <a:solidFill>
              <a:srgbClr val="9900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Sheet1!$H$2:$H$4</c:f>
              <c:numCache>
                <c:formatCode>General</c:formatCode>
                <c:ptCount val="3"/>
                <c:pt idx="0">
                  <c:v>1</c:v>
                </c:pt>
              </c:numCache>
            </c:numRef>
          </c:val>
          <c:extLst>
            <c:ext xmlns:c16="http://schemas.microsoft.com/office/drawing/2014/chart" uri="{C3380CC4-5D6E-409C-BE32-E72D297353CC}">
              <c16:uniqueId val="{00000006-4717-43C3-931F-4FBA4CAF0602}"/>
            </c:ext>
          </c:extLst>
        </c:ser>
        <c:ser>
          <c:idx val="7"/>
          <c:order val="7"/>
          <c:tx>
            <c:strRef>
              <c:f>Sheet1!$I$1</c:f>
              <c:strCache>
                <c:ptCount val="1"/>
                <c:pt idx="0">
                  <c:v>PEAR START</c:v>
                </c:pt>
              </c:strCache>
            </c:strRef>
          </c:tx>
          <c:spPr>
            <a:solidFill>
              <a:srgbClr val="FFCC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Sheet1!$I$2:$I$4</c:f>
              <c:numCache>
                <c:formatCode>General</c:formatCode>
                <c:ptCount val="3"/>
                <c:pt idx="0">
                  <c:v>1</c:v>
                </c:pt>
              </c:numCache>
            </c:numRef>
          </c:val>
          <c:extLst>
            <c:ext xmlns:c16="http://schemas.microsoft.com/office/drawing/2014/chart" uri="{C3380CC4-5D6E-409C-BE32-E72D297353CC}">
              <c16:uniqueId val="{00000007-4717-43C3-931F-4FBA4CAF0602}"/>
            </c:ext>
          </c:extLst>
        </c:ser>
        <c:ser>
          <c:idx val="8"/>
          <c:order val="8"/>
          <c:tx>
            <c:strRef>
              <c:f>Sheet1!$J$1</c:f>
              <c:strCache>
                <c:ptCount val="1"/>
                <c:pt idx="0">
                  <c:v>GAMMA APP</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Sheet1!$J$2:$J$4</c:f>
              <c:numCache>
                <c:formatCode>General</c:formatCode>
                <c:ptCount val="3"/>
                <c:pt idx="0">
                  <c:v>1</c:v>
                </c:pt>
              </c:numCache>
            </c:numRef>
          </c:val>
          <c:extLst>
            <c:ext xmlns:c16="http://schemas.microsoft.com/office/drawing/2014/chart" uri="{C3380CC4-5D6E-409C-BE32-E72D297353CC}">
              <c16:uniqueId val="{00000008-4717-43C3-931F-4FBA4CAF0602}"/>
            </c:ext>
          </c:extLst>
        </c:ser>
        <c:ser>
          <c:idx val="9"/>
          <c:order val="9"/>
          <c:tx>
            <c:strRef>
              <c:f>Sheet1!$K$1</c:f>
              <c:strCache>
                <c:ptCount val="1"/>
                <c:pt idx="0">
                  <c:v>GROK</c:v>
                </c:pt>
              </c:strCache>
            </c:strRef>
          </c:tx>
          <c:spPr>
            <a:solidFill>
              <a:schemeClr val="bg2">
                <a:lumMod val="9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FACULTY FT</c:v>
                </c:pt>
                <c:pt idx="1">
                  <c:v>ADJUNCTS</c:v>
                </c:pt>
                <c:pt idx="2">
                  <c:v>STAFF</c:v>
                </c:pt>
              </c:strCache>
            </c:strRef>
          </c:cat>
          <c:val>
            <c:numRef>
              <c:f>Sheet1!$K$2:$K$4</c:f>
              <c:numCache>
                <c:formatCode>General</c:formatCode>
                <c:ptCount val="3"/>
                <c:pt idx="0">
                  <c:v>1</c:v>
                </c:pt>
                <c:pt idx="1">
                  <c:v>1</c:v>
                </c:pt>
              </c:numCache>
            </c:numRef>
          </c:val>
          <c:extLst>
            <c:ext xmlns:c16="http://schemas.microsoft.com/office/drawing/2014/chart" uri="{C3380CC4-5D6E-409C-BE32-E72D297353CC}">
              <c16:uniqueId val="{00000009-4717-43C3-931F-4FBA4CAF0602}"/>
            </c:ext>
          </c:extLst>
        </c:ser>
        <c:dLbls>
          <c:showLegendKey val="0"/>
          <c:showVal val="0"/>
          <c:showCatName val="0"/>
          <c:showSerName val="0"/>
          <c:showPercent val="0"/>
          <c:showBubbleSize val="0"/>
        </c:dLbls>
        <c:gapWidth val="80"/>
        <c:overlap val="100"/>
        <c:axId val="1672592288"/>
        <c:axId val="1662217648"/>
      </c:barChart>
      <c:catAx>
        <c:axId val="167259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217648"/>
        <c:crosses val="autoZero"/>
        <c:auto val="1"/>
        <c:lblAlgn val="ctr"/>
        <c:lblOffset val="100"/>
        <c:noMultiLvlLbl val="0"/>
      </c:catAx>
      <c:valAx>
        <c:axId val="1662217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2592288"/>
        <c:crosses val="autoZero"/>
        <c:crossBetween val="between"/>
      </c:valAx>
      <c:spPr>
        <a:noFill/>
        <a:ln>
          <a:noFill/>
        </a:ln>
        <a:effectLst/>
      </c:spPr>
    </c:plotArea>
    <c:legend>
      <c:legendPos val="r"/>
      <c:layout>
        <c:manualLayout>
          <c:xMode val="edge"/>
          <c:yMode val="edge"/>
          <c:x val="0.82612625433981091"/>
          <c:y val="0.23572867981523027"/>
          <c:w val="0.16447637140001639"/>
          <c:h val="0.509321670150459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DE3D36D-83F1-4C37-A455-9AC317F128C2}"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AA7FD90E-85CA-4B8A-98B5-40C47F75692A}">
      <dgm:prSet phldrT="[Text]" phldr="0"/>
      <dgm:spPr/>
      <dgm:t>
        <a:bodyPr/>
        <a:lstStyle/>
        <a:p>
          <a:r>
            <a:rPr lang="en-US" dirty="0"/>
            <a:t>AI Task Force</a:t>
          </a:r>
        </a:p>
      </dgm:t>
    </dgm:pt>
    <dgm:pt modelId="{0939087F-035E-40A1-AAAB-36DC2F670237}" type="parTrans" cxnId="{0B56A78A-70B5-4CD0-B145-00AD9A75DFE7}">
      <dgm:prSet/>
      <dgm:spPr/>
      <dgm:t>
        <a:bodyPr/>
        <a:lstStyle/>
        <a:p>
          <a:endParaRPr lang="en-US"/>
        </a:p>
      </dgm:t>
    </dgm:pt>
    <dgm:pt modelId="{3808F049-285A-43A8-AAF7-BF7621D54EFB}" type="sibTrans" cxnId="{0B56A78A-70B5-4CD0-B145-00AD9A75DFE7}">
      <dgm:prSet/>
      <dgm:spPr/>
      <dgm:t>
        <a:bodyPr/>
        <a:lstStyle/>
        <a:p>
          <a:endParaRPr lang="en-US"/>
        </a:p>
      </dgm:t>
    </dgm:pt>
    <dgm:pt modelId="{1CDA77EF-8C23-4446-BA12-9A613DFED6E8}">
      <dgm:prSet phldrT="[Text]" phldr="0"/>
      <dgm:spPr>
        <a:solidFill>
          <a:srgbClr val="FF66CC"/>
        </a:solidFill>
      </dgm:spPr>
      <dgm:t>
        <a:bodyPr/>
        <a:lstStyle/>
        <a:p>
          <a:r>
            <a:rPr lang="en-US" dirty="0"/>
            <a:t>Administrative Applications</a:t>
          </a:r>
        </a:p>
      </dgm:t>
    </dgm:pt>
    <dgm:pt modelId="{AD975BEC-47C4-413B-94F7-FB86A2E4DB82}" type="parTrans" cxnId="{73DC7802-5745-4955-9CAF-F6E606870F1E}">
      <dgm:prSet/>
      <dgm:spPr/>
      <dgm:t>
        <a:bodyPr/>
        <a:lstStyle/>
        <a:p>
          <a:endParaRPr lang="en-US"/>
        </a:p>
      </dgm:t>
    </dgm:pt>
    <dgm:pt modelId="{A3CE3D5C-2967-412A-9E1D-EA43CD2D9521}" type="sibTrans" cxnId="{73DC7802-5745-4955-9CAF-F6E606870F1E}">
      <dgm:prSet/>
      <dgm:spPr/>
      <dgm:t>
        <a:bodyPr/>
        <a:lstStyle/>
        <a:p>
          <a:endParaRPr lang="en-US"/>
        </a:p>
      </dgm:t>
    </dgm:pt>
    <dgm:pt modelId="{C17CB9EB-FE6E-4EC7-A7B9-7A73EFB812AF}">
      <dgm:prSet phldrT="[Text]" phldr="0"/>
      <dgm:spPr/>
      <dgm:t>
        <a:bodyPr/>
        <a:lstStyle/>
        <a:p>
          <a:r>
            <a:rPr lang="en-US" dirty="0"/>
            <a:t>Internal Professional </a:t>
          </a:r>
          <a:r>
            <a:rPr lang="en-US" dirty="0" err="1"/>
            <a:t>Developmednt</a:t>
          </a:r>
          <a:endParaRPr lang="en-US" dirty="0"/>
        </a:p>
      </dgm:t>
    </dgm:pt>
    <dgm:pt modelId="{D8E7E448-394F-4374-A253-396984A05C8E}" type="parTrans" cxnId="{C4E95056-4AE9-4FD1-80BC-1CF5796A84BD}">
      <dgm:prSet/>
      <dgm:spPr/>
      <dgm:t>
        <a:bodyPr/>
        <a:lstStyle/>
        <a:p>
          <a:endParaRPr lang="en-US"/>
        </a:p>
      </dgm:t>
    </dgm:pt>
    <dgm:pt modelId="{A52A0B15-071D-429D-8322-B489B7C337B6}" type="sibTrans" cxnId="{C4E95056-4AE9-4FD1-80BC-1CF5796A84BD}">
      <dgm:prSet/>
      <dgm:spPr/>
      <dgm:t>
        <a:bodyPr/>
        <a:lstStyle/>
        <a:p>
          <a:endParaRPr lang="en-US"/>
        </a:p>
      </dgm:t>
    </dgm:pt>
    <dgm:pt modelId="{C2E36AD9-19CE-4017-BBBA-773DB35F1CD2}">
      <dgm:prSet phldrT="[Text]" phldr="0"/>
      <dgm:spPr/>
      <dgm:t>
        <a:bodyPr/>
        <a:lstStyle/>
        <a:p>
          <a:r>
            <a:rPr lang="en-US" dirty="0"/>
            <a:t>External Professional Development</a:t>
          </a:r>
        </a:p>
      </dgm:t>
    </dgm:pt>
    <dgm:pt modelId="{F8C20CBA-AC1F-4113-91FC-4D84E6CDD61E}" type="parTrans" cxnId="{E252EB1A-5403-4719-9298-9AA42A12EF0C}">
      <dgm:prSet/>
      <dgm:spPr/>
      <dgm:t>
        <a:bodyPr/>
        <a:lstStyle/>
        <a:p>
          <a:endParaRPr lang="en-US"/>
        </a:p>
      </dgm:t>
    </dgm:pt>
    <dgm:pt modelId="{A7D98467-C468-4EF1-8986-995EDA84744E}" type="sibTrans" cxnId="{E252EB1A-5403-4719-9298-9AA42A12EF0C}">
      <dgm:prSet/>
      <dgm:spPr/>
      <dgm:t>
        <a:bodyPr/>
        <a:lstStyle/>
        <a:p>
          <a:endParaRPr lang="en-US"/>
        </a:p>
      </dgm:t>
    </dgm:pt>
    <dgm:pt modelId="{81DBE0DC-A95E-40DB-8703-E7C23A472496}">
      <dgm:prSet phldrT="[Text]" phldr="0"/>
      <dgm:spPr>
        <a:solidFill>
          <a:srgbClr val="9900FF"/>
        </a:solidFill>
      </dgm:spPr>
      <dgm:t>
        <a:bodyPr/>
        <a:lstStyle/>
        <a:p>
          <a:r>
            <a:rPr lang="en-US" dirty="0"/>
            <a:t>Academic Honesty</a:t>
          </a:r>
        </a:p>
      </dgm:t>
    </dgm:pt>
    <dgm:pt modelId="{475994D8-0F44-4EDE-9576-762523C9DD59}" type="parTrans" cxnId="{F37092C4-C92E-405C-B4DC-083F1F536EA9}">
      <dgm:prSet/>
      <dgm:spPr/>
      <dgm:t>
        <a:bodyPr/>
        <a:lstStyle/>
        <a:p>
          <a:endParaRPr lang="en-US"/>
        </a:p>
      </dgm:t>
    </dgm:pt>
    <dgm:pt modelId="{943D1505-4714-4B23-A85B-0A36B33383D1}" type="sibTrans" cxnId="{F37092C4-C92E-405C-B4DC-083F1F536EA9}">
      <dgm:prSet/>
      <dgm:spPr/>
      <dgm:t>
        <a:bodyPr/>
        <a:lstStyle/>
        <a:p>
          <a:endParaRPr lang="en-US"/>
        </a:p>
      </dgm:t>
    </dgm:pt>
    <dgm:pt modelId="{DBE61B2C-789C-4A24-BD6E-47A08471C810}">
      <dgm:prSet phldrT="[Text]" phldr="0"/>
      <dgm:spPr>
        <a:solidFill>
          <a:srgbClr val="C00000"/>
        </a:solidFill>
      </dgm:spPr>
      <dgm:t>
        <a:bodyPr/>
        <a:lstStyle/>
        <a:p>
          <a:r>
            <a:rPr lang="en-US" dirty="0"/>
            <a:t>Adopted AI Platforms</a:t>
          </a:r>
        </a:p>
      </dgm:t>
    </dgm:pt>
    <dgm:pt modelId="{F39AF651-F855-4399-B82B-AA3799EF5299}" type="parTrans" cxnId="{0117F0B0-9D3D-4366-AA30-8238960A6AB0}">
      <dgm:prSet/>
      <dgm:spPr/>
      <dgm:t>
        <a:bodyPr/>
        <a:lstStyle/>
        <a:p>
          <a:endParaRPr lang="en-US"/>
        </a:p>
      </dgm:t>
    </dgm:pt>
    <dgm:pt modelId="{79C68ADC-6FF2-4EB5-859B-FF34240C76A5}" type="sibTrans" cxnId="{0117F0B0-9D3D-4366-AA30-8238960A6AB0}">
      <dgm:prSet/>
      <dgm:spPr/>
      <dgm:t>
        <a:bodyPr/>
        <a:lstStyle/>
        <a:p>
          <a:endParaRPr lang="en-US"/>
        </a:p>
      </dgm:t>
    </dgm:pt>
    <dgm:pt modelId="{47E49064-8462-4B33-8E72-814C2BFEA43D}">
      <dgm:prSet phldrT="[Text]" phldr="0"/>
      <dgm:spPr>
        <a:solidFill>
          <a:srgbClr val="00FFFF"/>
        </a:solidFill>
      </dgm:spPr>
      <dgm:t>
        <a:bodyPr/>
        <a:lstStyle/>
        <a:p>
          <a:r>
            <a:rPr lang="en-US" dirty="0">
              <a:solidFill>
                <a:srgbClr val="002060"/>
              </a:solidFill>
            </a:rPr>
            <a:t>Pedagogy</a:t>
          </a:r>
        </a:p>
      </dgm:t>
    </dgm:pt>
    <dgm:pt modelId="{9CE3469C-1229-47DE-B3C7-0C1FC20AB99D}" type="parTrans" cxnId="{40B56BAC-2BB0-431D-B7E5-C90E70EC8496}">
      <dgm:prSet/>
      <dgm:spPr/>
      <dgm:t>
        <a:bodyPr/>
        <a:lstStyle/>
        <a:p>
          <a:endParaRPr lang="en-US"/>
        </a:p>
      </dgm:t>
    </dgm:pt>
    <dgm:pt modelId="{393520E8-ED9F-451A-A4E8-693E66BA33E1}" type="sibTrans" cxnId="{40B56BAC-2BB0-431D-B7E5-C90E70EC8496}">
      <dgm:prSet/>
      <dgm:spPr/>
      <dgm:t>
        <a:bodyPr/>
        <a:lstStyle/>
        <a:p>
          <a:endParaRPr lang="en-US"/>
        </a:p>
      </dgm:t>
    </dgm:pt>
    <dgm:pt modelId="{5EBB54CC-166D-47C3-BA4B-DA80C78F1699}">
      <dgm:prSet phldrT="[Text]" phldr="0"/>
      <dgm:spPr>
        <a:solidFill>
          <a:schemeClr val="tx2">
            <a:lumMod val="50000"/>
            <a:lumOff val="50000"/>
          </a:schemeClr>
        </a:solidFill>
      </dgm:spPr>
      <dgm:t>
        <a:bodyPr/>
        <a:lstStyle/>
        <a:p>
          <a:r>
            <a:rPr lang="en-US" dirty="0"/>
            <a:t>Faculty</a:t>
          </a:r>
        </a:p>
        <a:p>
          <a:r>
            <a:rPr lang="en-US" dirty="0"/>
            <a:t>Research + Scholarship</a:t>
          </a:r>
        </a:p>
      </dgm:t>
    </dgm:pt>
    <dgm:pt modelId="{2D74803B-4A3B-4C6A-B392-B959BC5AF5CF}" type="parTrans" cxnId="{96ED7A5C-2DC1-4CF6-AE02-FCCE9DABBAF2}">
      <dgm:prSet/>
      <dgm:spPr/>
      <dgm:t>
        <a:bodyPr/>
        <a:lstStyle/>
        <a:p>
          <a:endParaRPr lang="en-US"/>
        </a:p>
      </dgm:t>
    </dgm:pt>
    <dgm:pt modelId="{C3F5A094-62EE-4BB5-9ACA-01902D730C5A}" type="sibTrans" cxnId="{96ED7A5C-2DC1-4CF6-AE02-FCCE9DABBAF2}">
      <dgm:prSet/>
      <dgm:spPr/>
      <dgm:t>
        <a:bodyPr/>
        <a:lstStyle/>
        <a:p>
          <a:endParaRPr lang="en-US"/>
        </a:p>
      </dgm:t>
    </dgm:pt>
    <dgm:pt modelId="{EA11DA96-4D7E-4A90-9133-10364CB76600}">
      <dgm:prSet phldrT="[Text]" phldr="0"/>
      <dgm:spPr>
        <a:solidFill>
          <a:srgbClr val="FF9900"/>
        </a:solidFill>
      </dgm:spPr>
      <dgm:t>
        <a:bodyPr/>
        <a:lstStyle/>
        <a:p>
          <a:r>
            <a:rPr lang="en-US" dirty="0"/>
            <a:t>Data Governance</a:t>
          </a:r>
        </a:p>
      </dgm:t>
    </dgm:pt>
    <dgm:pt modelId="{5D0CFD5E-DAE6-4A9B-A3E4-22B2BA76C80A}" type="parTrans" cxnId="{8B3FB1FC-5130-467F-A0B8-04B9924902D2}">
      <dgm:prSet/>
      <dgm:spPr/>
      <dgm:t>
        <a:bodyPr/>
        <a:lstStyle/>
        <a:p>
          <a:endParaRPr lang="en-US"/>
        </a:p>
      </dgm:t>
    </dgm:pt>
    <dgm:pt modelId="{DC3EA64E-C3F4-46A6-85E2-43A81EBEF8A3}" type="sibTrans" cxnId="{8B3FB1FC-5130-467F-A0B8-04B9924902D2}">
      <dgm:prSet/>
      <dgm:spPr/>
      <dgm:t>
        <a:bodyPr/>
        <a:lstStyle/>
        <a:p>
          <a:endParaRPr lang="en-US"/>
        </a:p>
      </dgm:t>
    </dgm:pt>
    <dgm:pt modelId="{45F227CB-B80E-4D1F-9EFD-FD583A3B797E}">
      <dgm:prSet phldrT="[Text]" phldr="0"/>
      <dgm:spPr>
        <a:solidFill>
          <a:srgbClr val="0000FF"/>
        </a:solidFill>
      </dgm:spPr>
      <dgm:t>
        <a:bodyPr/>
        <a:lstStyle/>
        <a:p>
          <a:r>
            <a:rPr lang="en-US" dirty="0"/>
            <a:t>Curricula and Programs</a:t>
          </a:r>
        </a:p>
      </dgm:t>
    </dgm:pt>
    <dgm:pt modelId="{D5AC8CA1-D6CF-481D-A5CF-67AA3C959394}" type="parTrans" cxnId="{017DB477-6226-4C92-B0D0-05FBC82BDC97}">
      <dgm:prSet/>
      <dgm:spPr/>
      <dgm:t>
        <a:bodyPr/>
        <a:lstStyle/>
        <a:p>
          <a:endParaRPr lang="en-US"/>
        </a:p>
      </dgm:t>
    </dgm:pt>
    <dgm:pt modelId="{6EACA5FC-0AC7-42D0-A963-725BABB43CF7}" type="sibTrans" cxnId="{017DB477-6226-4C92-B0D0-05FBC82BDC97}">
      <dgm:prSet/>
      <dgm:spPr/>
      <dgm:t>
        <a:bodyPr/>
        <a:lstStyle/>
        <a:p>
          <a:endParaRPr lang="en-US"/>
        </a:p>
      </dgm:t>
    </dgm:pt>
    <dgm:pt modelId="{A0B985AF-9D11-44DD-9258-59FF4EF95B99}" type="pres">
      <dgm:prSet presAssocID="{5DE3D36D-83F1-4C37-A455-9AC317F128C2}" presName="Name0" presStyleCnt="0">
        <dgm:presLayoutVars>
          <dgm:chMax val="1"/>
          <dgm:dir/>
          <dgm:animLvl val="ctr"/>
          <dgm:resizeHandles val="exact"/>
        </dgm:presLayoutVars>
      </dgm:prSet>
      <dgm:spPr/>
    </dgm:pt>
    <dgm:pt modelId="{356B8AE1-DE75-4CEA-A51F-EB8BBB7F1FE2}" type="pres">
      <dgm:prSet presAssocID="{AA7FD90E-85CA-4B8A-98B5-40C47F75692A}" presName="centerShape" presStyleLbl="node0" presStyleIdx="0" presStyleCnt="1"/>
      <dgm:spPr/>
    </dgm:pt>
    <dgm:pt modelId="{EBB0345A-3F80-4E56-BF70-8EF16D612C61}" type="pres">
      <dgm:prSet presAssocID="{1CDA77EF-8C23-4446-BA12-9A613DFED6E8}" presName="node" presStyleLbl="node1" presStyleIdx="0" presStyleCnt="9">
        <dgm:presLayoutVars>
          <dgm:bulletEnabled val="1"/>
        </dgm:presLayoutVars>
      </dgm:prSet>
      <dgm:spPr/>
    </dgm:pt>
    <dgm:pt modelId="{7106C155-071E-4406-8FE2-9CF0827BACA6}" type="pres">
      <dgm:prSet presAssocID="{1CDA77EF-8C23-4446-BA12-9A613DFED6E8}" presName="dummy" presStyleCnt="0"/>
      <dgm:spPr/>
    </dgm:pt>
    <dgm:pt modelId="{8CBF6797-8586-4570-AD3F-F50FB3B252D2}" type="pres">
      <dgm:prSet presAssocID="{A3CE3D5C-2967-412A-9E1D-EA43CD2D9521}" presName="sibTrans" presStyleLbl="sibTrans2D1" presStyleIdx="0" presStyleCnt="9"/>
      <dgm:spPr/>
    </dgm:pt>
    <dgm:pt modelId="{87031DB0-6482-41E4-AE75-9B1CF8444AA7}" type="pres">
      <dgm:prSet presAssocID="{DBE61B2C-789C-4A24-BD6E-47A08471C810}" presName="node" presStyleLbl="node1" presStyleIdx="1" presStyleCnt="9">
        <dgm:presLayoutVars>
          <dgm:bulletEnabled val="1"/>
        </dgm:presLayoutVars>
      </dgm:prSet>
      <dgm:spPr/>
    </dgm:pt>
    <dgm:pt modelId="{D00051C3-E150-4031-8CFF-46DB773A279D}" type="pres">
      <dgm:prSet presAssocID="{DBE61B2C-789C-4A24-BD6E-47A08471C810}" presName="dummy" presStyleCnt="0"/>
      <dgm:spPr/>
    </dgm:pt>
    <dgm:pt modelId="{D2CFF356-6709-4B17-A371-6F124553FB65}" type="pres">
      <dgm:prSet presAssocID="{79C68ADC-6FF2-4EB5-859B-FF34240C76A5}" presName="sibTrans" presStyleLbl="sibTrans2D1" presStyleIdx="1" presStyleCnt="9"/>
      <dgm:spPr/>
    </dgm:pt>
    <dgm:pt modelId="{65DC8206-CE05-4834-89D3-782BC06472B1}" type="pres">
      <dgm:prSet presAssocID="{EA11DA96-4D7E-4A90-9133-10364CB76600}" presName="node" presStyleLbl="node1" presStyleIdx="2" presStyleCnt="9">
        <dgm:presLayoutVars>
          <dgm:bulletEnabled val="1"/>
        </dgm:presLayoutVars>
      </dgm:prSet>
      <dgm:spPr/>
    </dgm:pt>
    <dgm:pt modelId="{1E8725F7-9103-4FE4-A2A8-CEDBD4704A41}" type="pres">
      <dgm:prSet presAssocID="{EA11DA96-4D7E-4A90-9133-10364CB76600}" presName="dummy" presStyleCnt="0"/>
      <dgm:spPr/>
    </dgm:pt>
    <dgm:pt modelId="{BA7B9D38-8E97-4612-AD91-04049CD993AF}" type="pres">
      <dgm:prSet presAssocID="{DC3EA64E-C3F4-46A6-85E2-43A81EBEF8A3}" presName="sibTrans" presStyleLbl="sibTrans2D1" presStyleIdx="2" presStyleCnt="9"/>
      <dgm:spPr/>
    </dgm:pt>
    <dgm:pt modelId="{C6A497CA-4A6F-4351-98A5-DB3723D8F43D}" type="pres">
      <dgm:prSet presAssocID="{45F227CB-B80E-4D1F-9EFD-FD583A3B797E}" presName="node" presStyleLbl="node1" presStyleIdx="3" presStyleCnt="9">
        <dgm:presLayoutVars>
          <dgm:bulletEnabled val="1"/>
        </dgm:presLayoutVars>
      </dgm:prSet>
      <dgm:spPr/>
    </dgm:pt>
    <dgm:pt modelId="{67BA6F54-1D7D-4AF1-AD4C-9C4C73705338}" type="pres">
      <dgm:prSet presAssocID="{45F227CB-B80E-4D1F-9EFD-FD583A3B797E}" presName="dummy" presStyleCnt="0"/>
      <dgm:spPr/>
    </dgm:pt>
    <dgm:pt modelId="{52375043-1C9A-431B-93A8-C3E4A087A3D0}" type="pres">
      <dgm:prSet presAssocID="{6EACA5FC-0AC7-42D0-A963-725BABB43CF7}" presName="sibTrans" presStyleLbl="sibTrans2D1" presStyleIdx="3" presStyleCnt="9"/>
      <dgm:spPr/>
    </dgm:pt>
    <dgm:pt modelId="{121380E2-6D1B-4F7D-B5F0-BD9619505504}" type="pres">
      <dgm:prSet presAssocID="{47E49064-8462-4B33-8E72-814C2BFEA43D}" presName="node" presStyleLbl="node1" presStyleIdx="4" presStyleCnt="9">
        <dgm:presLayoutVars>
          <dgm:bulletEnabled val="1"/>
        </dgm:presLayoutVars>
      </dgm:prSet>
      <dgm:spPr/>
    </dgm:pt>
    <dgm:pt modelId="{A6897B77-7AA0-4FE8-9516-E8E5464305E0}" type="pres">
      <dgm:prSet presAssocID="{47E49064-8462-4B33-8E72-814C2BFEA43D}" presName="dummy" presStyleCnt="0"/>
      <dgm:spPr/>
    </dgm:pt>
    <dgm:pt modelId="{248DD7E6-5785-4FCA-9D79-07C30570885B}" type="pres">
      <dgm:prSet presAssocID="{393520E8-ED9F-451A-A4E8-693E66BA33E1}" presName="sibTrans" presStyleLbl="sibTrans2D1" presStyleIdx="4" presStyleCnt="9"/>
      <dgm:spPr/>
    </dgm:pt>
    <dgm:pt modelId="{87FFC751-AA99-4591-8792-EE5AA8C8E966}" type="pres">
      <dgm:prSet presAssocID="{5EBB54CC-166D-47C3-BA4B-DA80C78F1699}" presName="node" presStyleLbl="node1" presStyleIdx="5" presStyleCnt="9">
        <dgm:presLayoutVars>
          <dgm:bulletEnabled val="1"/>
        </dgm:presLayoutVars>
      </dgm:prSet>
      <dgm:spPr/>
    </dgm:pt>
    <dgm:pt modelId="{7FF4DCF6-2473-4235-A52A-32CE7FB619D1}" type="pres">
      <dgm:prSet presAssocID="{5EBB54CC-166D-47C3-BA4B-DA80C78F1699}" presName="dummy" presStyleCnt="0"/>
      <dgm:spPr/>
    </dgm:pt>
    <dgm:pt modelId="{5F23589B-68B6-485F-800C-20EF4879B7A4}" type="pres">
      <dgm:prSet presAssocID="{C3F5A094-62EE-4BB5-9ACA-01902D730C5A}" presName="sibTrans" presStyleLbl="sibTrans2D1" presStyleIdx="5" presStyleCnt="9"/>
      <dgm:spPr/>
    </dgm:pt>
    <dgm:pt modelId="{A57F9A08-B900-4A03-91B5-6ADB559A9813}" type="pres">
      <dgm:prSet presAssocID="{C17CB9EB-FE6E-4EC7-A7B9-7A73EFB812AF}" presName="node" presStyleLbl="node1" presStyleIdx="6" presStyleCnt="9">
        <dgm:presLayoutVars>
          <dgm:bulletEnabled val="1"/>
        </dgm:presLayoutVars>
      </dgm:prSet>
      <dgm:spPr/>
    </dgm:pt>
    <dgm:pt modelId="{9A096B32-55AD-4053-847D-61D608ACAC0B}" type="pres">
      <dgm:prSet presAssocID="{C17CB9EB-FE6E-4EC7-A7B9-7A73EFB812AF}" presName="dummy" presStyleCnt="0"/>
      <dgm:spPr/>
    </dgm:pt>
    <dgm:pt modelId="{1B3F1827-75BF-40C5-8F27-510588C9E989}" type="pres">
      <dgm:prSet presAssocID="{A52A0B15-071D-429D-8322-B489B7C337B6}" presName="sibTrans" presStyleLbl="sibTrans2D1" presStyleIdx="6" presStyleCnt="9"/>
      <dgm:spPr/>
    </dgm:pt>
    <dgm:pt modelId="{A4BFD6A9-AE35-4643-BC40-A284FC17BA07}" type="pres">
      <dgm:prSet presAssocID="{C2E36AD9-19CE-4017-BBBA-773DB35F1CD2}" presName="node" presStyleLbl="node1" presStyleIdx="7" presStyleCnt="9">
        <dgm:presLayoutVars>
          <dgm:bulletEnabled val="1"/>
        </dgm:presLayoutVars>
      </dgm:prSet>
      <dgm:spPr/>
    </dgm:pt>
    <dgm:pt modelId="{581E904E-FD72-4E86-A327-F679ED8E0ED0}" type="pres">
      <dgm:prSet presAssocID="{C2E36AD9-19CE-4017-BBBA-773DB35F1CD2}" presName="dummy" presStyleCnt="0"/>
      <dgm:spPr/>
    </dgm:pt>
    <dgm:pt modelId="{79618C46-C3F8-4607-BAA5-0F8E0E4EF404}" type="pres">
      <dgm:prSet presAssocID="{A7D98467-C468-4EF1-8986-995EDA84744E}" presName="sibTrans" presStyleLbl="sibTrans2D1" presStyleIdx="7" presStyleCnt="9"/>
      <dgm:spPr/>
    </dgm:pt>
    <dgm:pt modelId="{ECECB412-2D61-443A-A822-09B246F38237}" type="pres">
      <dgm:prSet presAssocID="{81DBE0DC-A95E-40DB-8703-E7C23A472496}" presName="node" presStyleLbl="node1" presStyleIdx="8" presStyleCnt="9">
        <dgm:presLayoutVars>
          <dgm:bulletEnabled val="1"/>
        </dgm:presLayoutVars>
      </dgm:prSet>
      <dgm:spPr/>
    </dgm:pt>
    <dgm:pt modelId="{3F898FE8-76F8-4A96-ABAF-695ABE92B31E}" type="pres">
      <dgm:prSet presAssocID="{81DBE0DC-A95E-40DB-8703-E7C23A472496}" presName="dummy" presStyleCnt="0"/>
      <dgm:spPr/>
    </dgm:pt>
    <dgm:pt modelId="{727F4651-E1B4-44B9-AB9B-B13043E6F53C}" type="pres">
      <dgm:prSet presAssocID="{943D1505-4714-4B23-A85B-0A36B33383D1}" presName="sibTrans" presStyleLbl="sibTrans2D1" presStyleIdx="8" presStyleCnt="9"/>
      <dgm:spPr/>
    </dgm:pt>
  </dgm:ptLst>
  <dgm:cxnLst>
    <dgm:cxn modelId="{73DC7802-5745-4955-9CAF-F6E606870F1E}" srcId="{AA7FD90E-85CA-4B8A-98B5-40C47F75692A}" destId="{1CDA77EF-8C23-4446-BA12-9A613DFED6E8}" srcOrd="0" destOrd="0" parTransId="{AD975BEC-47C4-413B-94F7-FB86A2E4DB82}" sibTransId="{A3CE3D5C-2967-412A-9E1D-EA43CD2D9521}"/>
    <dgm:cxn modelId="{B9880F10-D278-46E6-9BC4-31243884CB79}" type="presOf" srcId="{1CDA77EF-8C23-4446-BA12-9A613DFED6E8}" destId="{EBB0345A-3F80-4E56-BF70-8EF16D612C61}" srcOrd="0" destOrd="0" presId="urn:microsoft.com/office/officeart/2005/8/layout/radial6"/>
    <dgm:cxn modelId="{E252EB1A-5403-4719-9298-9AA42A12EF0C}" srcId="{AA7FD90E-85CA-4B8A-98B5-40C47F75692A}" destId="{C2E36AD9-19CE-4017-BBBA-773DB35F1CD2}" srcOrd="7" destOrd="0" parTransId="{F8C20CBA-AC1F-4113-91FC-4D84E6CDD61E}" sibTransId="{A7D98467-C468-4EF1-8986-995EDA84744E}"/>
    <dgm:cxn modelId="{A48E0922-8809-4261-B71E-5F962E4784D4}" type="presOf" srcId="{EA11DA96-4D7E-4A90-9133-10364CB76600}" destId="{65DC8206-CE05-4834-89D3-782BC06472B1}" srcOrd="0" destOrd="0" presId="urn:microsoft.com/office/officeart/2005/8/layout/radial6"/>
    <dgm:cxn modelId="{DBBDE52F-0AB3-45EF-99F3-C499CF191AD9}" type="presOf" srcId="{81DBE0DC-A95E-40DB-8703-E7C23A472496}" destId="{ECECB412-2D61-443A-A822-09B246F38237}" srcOrd="0" destOrd="0" presId="urn:microsoft.com/office/officeart/2005/8/layout/radial6"/>
    <dgm:cxn modelId="{B6D87B31-655D-4FEA-8CC7-99A9FAF18CDD}" type="presOf" srcId="{C2E36AD9-19CE-4017-BBBA-773DB35F1CD2}" destId="{A4BFD6A9-AE35-4643-BC40-A284FC17BA07}" srcOrd="0" destOrd="0" presId="urn:microsoft.com/office/officeart/2005/8/layout/radial6"/>
    <dgm:cxn modelId="{48DAF63A-FD0A-4F9B-BD58-B2F6E2F7E8CF}" type="presOf" srcId="{AA7FD90E-85CA-4B8A-98B5-40C47F75692A}" destId="{356B8AE1-DE75-4CEA-A51F-EB8BBB7F1FE2}" srcOrd="0" destOrd="0" presId="urn:microsoft.com/office/officeart/2005/8/layout/radial6"/>
    <dgm:cxn modelId="{4E964E3C-9250-4A05-90C8-FB55842DC3AA}" type="presOf" srcId="{DBE61B2C-789C-4A24-BD6E-47A08471C810}" destId="{87031DB0-6482-41E4-AE75-9B1CF8444AA7}" srcOrd="0" destOrd="0" presId="urn:microsoft.com/office/officeart/2005/8/layout/radial6"/>
    <dgm:cxn modelId="{96ED7A5C-2DC1-4CF6-AE02-FCCE9DABBAF2}" srcId="{AA7FD90E-85CA-4B8A-98B5-40C47F75692A}" destId="{5EBB54CC-166D-47C3-BA4B-DA80C78F1699}" srcOrd="5" destOrd="0" parTransId="{2D74803B-4A3B-4C6A-B392-B959BC5AF5CF}" sibTransId="{C3F5A094-62EE-4BB5-9ACA-01902D730C5A}"/>
    <dgm:cxn modelId="{8600C562-BA9B-46AD-AF83-17B897BFBC19}" type="presOf" srcId="{5EBB54CC-166D-47C3-BA4B-DA80C78F1699}" destId="{87FFC751-AA99-4591-8792-EE5AA8C8E966}" srcOrd="0" destOrd="0" presId="urn:microsoft.com/office/officeart/2005/8/layout/radial6"/>
    <dgm:cxn modelId="{1E02914B-5E89-4E97-ABDE-DFB18D95E545}" type="presOf" srcId="{79C68ADC-6FF2-4EB5-859B-FF34240C76A5}" destId="{D2CFF356-6709-4B17-A371-6F124553FB65}" srcOrd="0" destOrd="0" presId="urn:microsoft.com/office/officeart/2005/8/layout/radial6"/>
    <dgm:cxn modelId="{56CC0C4F-439C-4248-B596-69FE7B04303C}" type="presOf" srcId="{DC3EA64E-C3F4-46A6-85E2-43A81EBEF8A3}" destId="{BA7B9D38-8E97-4612-AD91-04049CD993AF}" srcOrd="0" destOrd="0" presId="urn:microsoft.com/office/officeart/2005/8/layout/radial6"/>
    <dgm:cxn modelId="{3BEC4876-A944-42FA-BD77-59AE98C0107C}" type="presOf" srcId="{C3F5A094-62EE-4BB5-9ACA-01902D730C5A}" destId="{5F23589B-68B6-485F-800C-20EF4879B7A4}" srcOrd="0" destOrd="0" presId="urn:microsoft.com/office/officeart/2005/8/layout/radial6"/>
    <dgm:cxn modelId="{C4E95056-4AE9-4FD1-80BC-1CF5796A84BD}" srcId="{AA7FD90E-85CA-4B8A-98B5-40C47F75692A}" destId="{C17CB9EB-FE6E-4EC7-A7B9-7A73EFB812AF}" srcOrd="6" destOrd="0" parTransId="{D8E7E448-394F-4374-A253-396984A05C8E}" sibTransId="{A52A0B15-071D-429D-8322-B489B7C337B6}"/>
    <dgm:cxn modelId="{017DB477-6226-4C92-B0D0-05FBC82BDC97}" srcId="{AA7FD90E-85CA-4B8A-98B5-40C47F75692A}" destId="{45F227CB-B80E-4D1F-9EFD-FD583A3B797E}" srcOrd="3" destOrd="0" parTransId="{D5AC8CA1-D6CF-481D-A5CF-67AA3C959394}" sibTransId="{6EACA5FC-0AC7-42D0-A963-725BABB43CF7}"/>
    <dgm:cxn modelId="{0B56A78A-70B5-4CD0-B145-00AD9A75DFE7}" srcId="{5DE3D36D-83F1-4C37-A455-9AC317F128C2}" destId="{AA7FD90E-85CA-4B8A-98B5-40C47F75692A}" srcOrd="0" destOrd="0" parTransId="{0939087F-035E-40A1-AAAB-36DC2F670237}" sibTransId="{3808F049-285A-43A8-AAF7-BF7621D54EFB}"/>
    <dgm:cxn modelId="{8CC05699-E730-48EC-926E-E78C70F794E7}" type="presOf" srcId="{47E49064-8462-4B33-8E72-814C2BFEA43D}" destId="{121380E2-6D1B-4F7D-B5F0-BD9619505504}" srcOrd="0" destOrd="0" presId="urn:microsoft.com/office/officeart/2005/8/layout/radial6"/>
    <dgm:cxn modelId="{F6270FA6-79EB-409F-84CE-2CFE434C9523}" type="presOf" srcId="{5DE3D36D-83F1-4C37-A455-9AC317F128C2}" destId="{A0B985AF-9D11-44DD-9258-59FF4EF95B99}" srcOrd="0" destOrd="0" presId="urn:microsoft.com/office/officeart/2005/8/layout/radial6"/>
    <dgm:cxn modelId="{40B56BAC-2BB0-431D-B7E5-C90E70EC8496}" srcId="{AA7FD90E-85CA-4B8A-98B5-40C47F75692A}" destId="{47E49064-8462-4B33-8E72-814C2BFEA43D}" srcOrd="4" destOrd="0" parTransId="{9CE3469C-1229-47DE-B3C7-0C1FC20AB99D}" sibTransId="{393520E8-ED9F-451A-A4E8-693E66BA33E1}"/>
    <dgm:cxn modelId="{2194E0AF-D499-46DF-8FCC-44B12EE76800}" type="presOf" srcId="{943D1505-4714-4B23-A85B-0A36B33383D1}" destId="{727F4651-E1B4-44B9-AB9B-B13043E6F53C}" srcOrd="0" destOrd="0" presId="urn:microsoft.com/office/officeart/2005/8/layout/radial6"/>
    <dgm:cxn modelId="{0117F0B0-9D3D-4366-AA30-8238960A6AB0}" srcId="{AA7FD90E-85CA-4B8A-98B5-40C47F75692A}" destId="{DBE61B2C-789C-4A24-BD6E-47A08471C810}" srcOrd="1" destOrd="0" parTransId="{F39AF651-F855-4399-B82B-AA3799EF5299}" sibTransId="{79C68ADC-6FF2-4EB5-859B-FF34240C76A5}"/>
    <dgm:cxn modelId="{F37092C4-C92E-405C-B4DC-083F1F536EA9}" srcId="{AA7FD90E-85CA-4B8A-98B5-40C47F75692A}" destId="{81DBE0DC-A95E-40DB-8703-E7C23A472496}" srcOrd="8" destOrd="0" parTransId="{475994D8-0F44-4EDE-9576-762523C9DD59}" sibTransId="{943D1505-4714-4B23-A85B-0A36B33383D1}"/>
    <dgm:cxn modelId="{CD3CA7C9-A32A-483F-B417-E967C90AF24E}" type="presOf" srcId="{C17CB9EB-FE6E-4EC7-A7B9-7A73EFB812AF}" destId="{A57F9A08-B900-4A03-91B5-6ADB559A9813}" srcOrd="0" destOrd="0" presId="urn:microsoft.com/office/officeart/2005/8/layout/radial6"/>
    <dgm:cxn modelId="{212AEDD2-3A87-47E4-A878-BF1AA4FBE554}" type="presOf" srcId="{A3CE3D5C-2967-412A-9E1D-EA43CD2D9521}" destId="{8CBF6797-8586-4570-AD3F-F50FB3B252D2}" srcOrd="0" destOrd="0" presId="urn:microsoft.com/office/officeart/2005/8/layout/radial6"/>
    <dgm:cxn modelId="{EF8E15E1-30E6-4599-9267-1A00262ECB1D}" type="presOf" srcId="{45F227CB-B80E-4D1F-9EFD-FD583A3B797E}" destId="{C6A497CA-4A6F-4351-98A5-DB3723D8F43D}" srcOrd="0" destOrd="0" presId="urn:microsoft.com/office/officeart/2005/8/layout/radial6"/>
    <dgm:cxn modelId="{E2FD68E1-2DC0-4838-84E4-A440D27880AF}" type="presOf" srcId="{393520E8-ED9F-451A-A4E8-693E66BA33E1}" destId="{248DD7E6-5785-4FCA-9D79-07C30570885B}" srcOrd="0" destOrd="0" presId="urn:microsoft.com/office/officeart/2005/8/layout/radial6"/>
    <dgm:cxn modelId="{2C04DBE3-07BD-4DEF-8DFF-A1DA7FCFDB2F}" type="presOf" srcId="{6EACA5FC-0AC7-42D0-A963-725BABB43CF7}" destId="{52375043-1C9A-431B-93A8-C3E4A087A3D0}" srcOrd="0" destOrd="0" presId="urn:microsoft.com/office/officeart/2005/8/layout/radial6"/>
    <dgm:cxn modelId="{58DFA1F9-E4B1-4719-83DC-90D185362A8C}" type="presOf" srcId="{A52A0B15-071D-429D-8322-B489B7C337B6}" destId="{1B3F1827-75BF-40C5-8F27-510588C9E989}" srcOrd="0" destOrd="0" presId="urn:microsoft.com/office/officeart/2005/8/layout/radial6"/>
    <dgm:cxn modelId="{8B3FB1FC-5130-467F-A0B8-04B9924902D2}" srcId="{AA7FD90E-85CA-4B8A-98B5-40C47F75692A}" destId="{EA11DA96-4D7E-4A90-9133-10364CB76600}" srcOrd="2" destOrd="0" parTransId="{5D0CFD5E-DAE6-4A9B-A3E4-22B2BA76C80A}" sibTransId="{DC3EA64E-C3F4-46A6-85E2-43A81EBEF8A3}"/>
    <dgm:cxn modelId="{E62448FE-F3AB-41E0-9547-513FFE27B7BE}" type="presOf" srcId="{A7D98467-C468-4EF1-8986-995EDA84744E}" destId="{79618C46-C3F8-4607-BAA5-0F8E0E4EF404}" srcOrd="0" destOrd="0" presId="urn:microsoft.com/office/officeart/2005/8/layout/radial6"/>
    <dgm:cxn modelId="{542CF1C0-6991-4644-8F94-2095C49515AD}" type="presParOf" srcId="{A0B985AF-9D11-44DD-9258-59FF4EF95B99}" destId="{356B8AE1-DE75-4CEA-A51F-EB8BBB7F1FE2}" srcOrd="0" destOrd="0" presId="urn:microsoft.com/office/officeart/2005/8/layout/radial6"/>
    <dgm:cxn modelId="{C43A52AF-25E5-4633-A78C-1F5C4C73ADA9}" type="presParOf" srcId="{A0B985AF-9D11-44DD-9258-59FF4EF95B99}" destId="{EBB0345A-3F80-4E56-BF70-8EF16D612C61}" srcOrd="1" destOrd="0" presId="urn:microsoft.com/office/officeart/2005/8/layout/radial6"/>
    <dgm:cxn modelId="{74FE45B7-8A02-4D76-AC86-7A629D53FCCA}" type="presParOf" srcId="{A0B985AF-9D11-44DD-9258-59FF4EF95B99}" destId="{7106C155-071E-4406-8FE2-9CF0827BACA6}" srcOrd="2" destOrd="0" presId="urn:microsoft.com/office/officeart/2005/8/layout/radial6"/>
    <dgm:cxn modelId="{C46696B7-90BE-4DCF-AC1D-96528D0726D3}" type="presParOf" srcId="{A0B985AF-9D11-44DD-9258-59FF4EF95B99}" destId="{8CBF6797-8586-4570-AD3F-F50FB3B252D2}" srcOrd="3" destOrd="0" presId="urn:microsoft.com/office/officeart/2005/8/layout/radial6"/>
    <dgm:cxn modelId="{4387E148-2D93-431C-928D-A62FF01AF761}" type="presParOf" srcId="{A0B985AF-9D11-44DD-9258-59FF4EF95B99}" destId="{87031DB0-6482-41E4-AE75-9B1CF8444AA7}" srcOrd="4" destOrd="0" presId="urn:microsoft.com/office/officeart/2005/8/layout/radial6"/>
    <dgm:cxn modelId="{454E9B4B-B09B-438A-8570-4473FF4B25E2}" type="presParOf" srcId="{A0B985AF-9D11-44DD-9258-59FF4EF95B99}" destId="{D00051C3-E150-4031-8CFF-46DB773A279D}" srcOrd="5" destOrd="0" presId="urn:microsoft.com/office/officeart/2005/8/layout/radial6"/>
    <dgm:cxn modelId="{46898147-495F-49F5-AC36-ED2ACEA4540C}" type="presParOf" srcId="{A0B985AF-9D11-44DD-9258-59FF4EF95B99}" destId="{D2CFF356-6709-4B17-A371-6F124553FB65}" srcOrd="6" destOrd="0" presId="urn:microsoft.com/office/officeart/2005/8/layout/radial6"/>
    <dgm:cxn modelId="{F3408498-540A-4A83-A0CB-8863AD76B710}" type="presParOf" srcId="{A0B985AF-9D11-44DD-9258-59FF4EF95B99}" destId="{65DC8206-CE05-4834-89D3-782BC06472B1}" srcOrd="7" destOrd="0" presId="urn:microsoft.com/office/officeart/2005/8/layout/radial6"/>
    <dgm:cxn modelId="{F08C2C3A-8D68-4F05-9D1B-F306C6245B46}" type="presParOf" srcId="{A0B985AF-9D11-44DD-9258-59FF4EF95B99}" destId="{1E8725F7-9103-4FE4-A2A8-CEDBD4704A41}" srcOrd="8" destOrd="0" presId="urn:microsoft.com/office/officeart/2005/8/layout/radial6"/>
    <dgm:cxn modelId="{81C4A007-9B4A-4E3F-90D9-40F51C65CF5A}" type="presParOf" srcId="{A0B985AF-9D11-44DD-9258-59FF4EF95B99}" destId="{BA7B9D38-8E97-4612-AD91-04049CD993AF}" srcOrd="9" destOrd="0" presId="urn:microsoft.com/office/officeart/2005/8/layout/radial6"/>
    <dgm:cxn modelId="{44D6CEC3-4A32-47D1-BF36-DDAA7BA1E0C8}" type="presParOf" srcId="{A0B985AF-9D11-44DD-9258-59FF4EF95B99}" destId="{C6A497CA-4A6F-4351-98A5-DB3723D8F43D}" srcOrd="10" destOrd="0" presId="urn:microsoft.com/office/officeart/2005/8/layout/radial6"/>
    <dgm:cxn modelId="{04BEEA24-999B-431A-BB4D-AC678C16AC21}" type="presParOf" srcId="{A0B985AF-9D11-44DD-9258-59FF4EF95B99}" destId="{67BA6F54-1D7D-4AF1-AD4C-9C4C73705338}" srcOrd="11" destOrd="0" presId="urn:microsoft.com/office/officeart/2005/8/layout/radial6"/>
    <dgm:cxn modelId="{D1ACBA1A-E569-445E-877F-F09142F37FC6}" type="presParOf" srcId="{A0B985AF-9D11-44DD-9258-59FF4EF95B99}" destId="{52375043-1C9A-431B-93A8-C3E4A087A3D0}" srcOrd="12" destOrd="0" presId="urn:microsoft.com/office/officeart/2005/8/layout/radial6"/>
    <dgm:cxn modelId="{4802CB87-402D-47D6-923E-0F1C1F8884F6}" type="presParOf" srcId="{A0B985AF-9D11-44DD-9258-59FF4EF95B99}" destId="{121380E2-6D1B-4F7D-B5F0-BD9619505504}" srcOrd="13" destOrd="0" presId="urn:microsoft.com/office/officeart/2005/8/layout/radial6"/>
    <dgm:cxn modelId="{1A5D873C-3EA1-49E4-879F-B65AF9F279DB}" type="presParOf" srcId="{A0B985AF-9D11-44DD-9258-59FF4EF95B99}" destId="{A6897B77-7AA0-4FE8-9516-E8E5464305E0}" srcOrd="14" destOrd="0" presId="urn:microsoft.com/office/officeart/2005/8/layout/radial6"/>
    <dgm:cxn modelId="{5BB81B1A-F26F-4994-B706-55A2BF7D7745}" type="presParOf" srcId="{A0B985AF-9D11-44DD-9258-59FF4EF95B99}" destId="{248DD7E6-5785-4FCA-9D79-07C30570885B}" srcOrd="15" destOrd="0" presId="urn:microsoft.com/office/officeart/2005/8/layout/radial6"/>
    <dgm:cxn modelId="{BFD016F7-CF7F-4C5D-AE82-CD56E6B80A1C}" type="presParOf" srcId="{A0B985AF-9D11-44DD-9258-59FF4EF95B99}" destId="{87FFC751-AA99-4591-8792-EE5AA8C8E966}" srcOrd="16" destOrd="0" presId="urn:microsoft.com/office/officeart/2005/8/layout/radial6"/>
    <dgm:cxn modelId="{BDEEB7D7-DDCA-463E-988D-39FD8048C058}" type="presParOf" srcId="{A0B985AF-9D11-44DD-9258-59FF4EF95B99}" destId="{7FF4DCF6-2473-4235-A52A-32CE7FB619D1}" srcOrd="17" destOrd="0" presId="urn:microsoft.com/office/officeart/2005/8/layout/radial6"/>
    <dgm:cxn modelId="{18FD4029-3E16-4811-88D4-176EC368C711}" type="presParOf" srcId="{A0B985AF-9D11-44DD-9258-59FF4EF95B99}" destId="{5F23589B-68B6-485F-800C-20EF4879B7A4}" srcOrd="18" destOrd="0" presId="urn:microsoft.com/office/officeart/2005/8/layout/radial6"/>
    <dgm:cxn modelId="{3BDD1F56-9704-4523-92B0-C3D6028F8537}" type="presParOf" srcId="{A0B985AF-9D11-44DD-9258-59FF4EF95B99}" destId="{A57F9A08-B900-4A03-91B5-6ADB559A9813}" srcOrd="19" destOrd="0" presId="urn:microsoft.com/office/officeart/2005/8/layout/radial6"/>
    <dgm:cxn modelId="{7D1724F7-D66C-4B1D-8587-81B64293462A}" type="presParOf" srcId="{A0B985AF-9D11-44DD-9258-59FF4EF95B99}" destId="{9A096B32-55AD-4053-847D-61D608ACAC0B}" srcOrd="20" destOrd="0" presId="urn:microsoft.com/office/officeart/2005/8/layout/radial6"/>
    <dgm:cxn modelId="{8A2B41D0-5226-45E8-8B2C-045D9C8BD579}" type="presParOf" srcId="{A0B985AF-9D11-44DD-9258-59FF4EF95B99}" destId="{1B3F1827-75BF-40C5-8F27-510588C9E989}" srcOrd="21" destOrd="0" presId="urn:microsoft.com/office/officeart/2005/8/layout/radial6"/>
    <dgm:cxn modelId="{72A34AE5-E334-45A1-B81F-E5F3360A4725}" type="presParOf" srcId="{A0B985AF-9D11-44DD-9258-59FF4EF95B99}" destId="{A4BFD6A9-AE35-4643-BC40-A284FC17BA07}" srcOrd="22" destOrd="0" presId="urn:microsoft.com/office/officeart/2005/8/layout/radial6"/>
    <dgm:cxn modelId="{6FB5DC5D-1ECF-4436-97C3-B0A3EC4878A8}" type="presParOf" srcId="{A0B985AF-9D11-44DD-9258-59FF4EF95B99}" destId="{581E904E-FD72-4E86-A327-F679ED8E0ED0}" srcOrd="23" destOrd="0" presId="urn:microsoft.com/office/officeart/2005/8/layout/radial6"/>
    <dgm:cxn modelId="{B3E42F45-DB60-4ADE-A6CB-9468208E548B}" type="presParOf" srcId="{A0B985AF-9D11-44DD-9258-59FF4EF95B99}" destId="{79618C46-C3F8-4607-BAA5-0F8E0E4EF404}" srcOrd="24" destOrd="0" presId="urn:microsoft.com/office/officeart/2005/8/layout/radial6"/>
    <dgm:cxn modelId="{788758EF-914E-4A5E-8118-906FD14F64A3}" type="presParOf" srcId="{A0B985AF-9D11-44DD-9258-59FF4EF95B99}" destId="{ECECB412-2D61-443A-A822-09B246F38237}" srcOrd="25" destOrd="0" presId="urn:microsoft.com/office/officeart/2005/8/layout/radial6"/>
    <dgm:cxn modelId="{E50935EE-0C38-4B17-AC31-5291E542E221}" type="presParOf" srcId="{A0B985AF-9D11-44DD-9258-59FF4EF95B99}" destId="{3F898FE8-76F8-4A96-ABAF-695ABE92B31E}" srcOrd="26" destOrd="0" presId="urn:microsoft.com/office/officeart/2005/8/layout/radial6"/>
    <dgm:cxn modelId="{0F567435-D4D6-43A9-8EBD-10D81D466ED1}" type="presParOf" srcId="{A0B985AF-9D11-44DD-9258-59FF4EF95B99}" destId="{727F4651-E1B4-44B9-AB9B-B13043E6F53C}"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7F4651-E1B4-44B9-AB9B-B13043E6F53C}">
      <dsp:nvSpPr>
        <dsp:cNvPr id="0" name=""/>
        <dsp:cNvSpPr/>
      </dsp:nvSpPr>
      <dsp:spPr>
        <a:xfrm>
          <a:off x="957172" y="337832"/>
          <a:ext cx="3417235" cy="3417235"/>
        </a:xfrm>
        <a:prstGeom prst="blockArc">
          <a:avLst>
            <a:gd name="adj1" fmla="val 13800000"/>
            <a:gd name="adj2" fmla="val 162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618C46-C3F8-4607-BAA5-0F8E0E4EF404}">
      <dsp:nvSpPr>
        <dsp:cNvPr id="0" name=""/>
        <dsp:cNvSpPr/>
      </dsp:nvSpPr>
      <dsp:spPr>
        <a:xfrm>
          <a:off x="957172" y="337832"/>
          <a:ext cx="3417235" cy="3417235"/>
        </a:xfrm>
        <a:prstGeom prst="blockArc">
          <a:avLst>
            <a:gd name="adj1" fmla="val 11400000"/>
            <a:gd name="adj2" fmla="val 138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3F1827-75BF-40C5-8F27-510588C9E989}">
      <dsp:nvSpPr>
        <dsp:cNvPr id="0" name=""/>
        <dsp:cNvSpPr/>
      </dsp:nvSpPr>
      <dsp:spPr>
        <a:xfrm>
          <a:off x="957172" y="337832"/>
          <a:ext cx="3417235" cy="3417235"/>
        </a:xfrm>
        <a:prstGeom prst="blockArc">
          <a:avLst>
            <a:gd name="adj1" fmla="val 9000000"/>
            <a:gd name="adj2" fmla="val 114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23589B-68B6-485F-800C-20EF4879B7A4}">
      <dsp:nvSpPr>
        <dsp:cNvPr id="0" name=""/>
        <dsp:cNvSpPr/>
      </dsp:nvSpPr>
      <dsp:spPr>
        <a:xfrm>
          <a:off x="957172" y="337832"/>
          <a:ext cx="3417235" cy="3417235"/>
        </a:xfrm>
        <a:prstGeom prst="blockArc">
          <a:avLst>
            <a:gd name="adj1" fmla="val 6600000"/>
            <a:gd name="adj2" fmla="val 90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48DD7E6-5785-4FCA-9D79-07C30570885B}">
      <dsp:nvSpPr>
        <dsp:cNvPr id="0" name=""/>
        <dsp:cNvSpPr/>
      </dsp:nvSpPr>
      <dsp:spPr>
        <a:xfrm>
          <a:off x="957172" y="337832"/>
          <a:ext cx="3417235" cy="3417235"/>
        </a:xfrm>
        <a:prstGeom prst="blockArc">
          <a:avLst>
            <a:gd name="adj1" fmla="val 4200000"/>
            <a:gd name="adj2" fmla="val 66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375043-1C9A-431B-93A8-C3E4A087A3D0}">
      <dsp:nvSpPr>
        <dsp:cNvPr id="0" name=""/>
        <dsp:cNvSpPr/>
      </dsp:nvSpPr>
      <dsp:spPr>
        <a:xfrm>
          <a:off x="957172" y="337832"/>
          <a:ext cx="3417235" cy="3417235"/>
        </a:xfrm>
        <a:prstGeom prst="blockArc">
          <a:avLst>
            <a:gd name="adj1" fmla="val 1800000"/>
            <a:gd name="adj2" fmla="val 42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7B9D38-8E97-4612-AD91-04049CD993AF}">
      <dsp:nvSpPr>
        <dsp:cNvPr id="0" name=""/>
        <dsp:cNvSpPr/>
      </dsp:nvSpPr>
      <dsp:spPr>
        <a:xfrm>
          <a:off x="957172" y="337832"/>
          <a:ext cx="3417235" cy="3417235"/>
        </a:xfrm>
        <a:prstGeom prst="blockArc">
          <a:avLst>
            <a:gd name="adj1" fmla="val 21000000"/>
            <a:gd name="adj2" fmla="val 18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CFF356-6709-4B17-A371-6F124553FB65}">
      <dsp:nvSpPr>
        <dsp:cNvPr id="0" name=""/>
        <dsp:cNvSpPr/>
      </dsp:nvSpPr>
      <dsp:spPr>
        <a:xfrm>
          <a:off x="957172" y="337832"/>
          <a:ext cx="3417235" cy="3417235"/>
        </a:xfrm>
        <a:prstGeom prst="blockArc">
          <a:avLst>
            <a:gd name="adj1" fmla="val 18600000"/>
            <a:gd name="adj2" fmla="val 210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BF6797-8586-4570-AD3F-F50FB3B252D2}">
      <dsp:nvSpPr>
        <dsp:cNvPr id="0" name=""/>
        <dsp:cNvSpPr/>
      </dsp:nvSpPr>
      <dsp:spPr>
        <a:xfrm>
          <a:off x="957172" y="337832"/>
          <a:ext cx="3417235" cy="3417235"/>
        </a:xfrm>
        <a:prstGeom prst="blockArc">
          <a:avLst>
            <a:gd name="adj1" fmla="val 16200000"/>
            <a:gd name="adj2" fmla="val 18600000"/>
            <a:gd name="adj3" fmla="val 304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56B8AE1-DE75-4CEA-A51F-EB8BBB7F1FE2}">
      <dsp:nvSpPr>
        <dsp:cNvPr id="0" name=""/>
        <dsp:cNvSpPr/>
      </dsp:nvSpPr>
      <dsp:spPr>
        <a:xfrm>
          <a:off x="2149033" y="1529693"/>
          <a:ext cx="1033514" cy="1033514"/>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kern="1200" dirty="0"/>
            <a:t>AI Task Force</a:t>
          </a:r>
        </a:p>
      </dsp:txBody>
      <dsp:txXfrm>
        <a:off x="2300388" y="1681048"/>
        <a:ext cx="730804" cy="730804"/>
      </dsp:txXfrm>
    </dsp:sp>
    <dsp:sp modelId="{EBB0345A-3F80-4E56-BF70-8EF16D612C61}">
      <dsp:nvSpPr>
        <dsp:cNvPr id="0" name=""/>
        <dsp:cNvSpPr/>
      </dsp:nvSpPr>
      <dsp:spPr>
        <a:xfrm>
          <a:off x="2304060" y="2146"/>
          <a:ext cx="723460" cy="723460"/>
        </a:xfrm>
        <a:prstGeom prst="ellipse">
          <a:avLst/>
        </a:prstGeom>
        <a:solidFill>
          <a:srgbClr val="FF66CC"/>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Administrative Applications</a:t>
          </a:r>
        </a:p>
      </dsp:txBody>
      <dsp:txXfrm>
        <a:off x="2410008" y="108094"/>
        <a:ext cx="511564" cy="511564"/>
      </dsp:txXfrm>
    </dsp:sp>
    <dsp:sp modelId="{87031DB0-6482-41E4-AE75-9B1CF8444AA7}">
      <dsp:nvSpPr>
        <dsp:cNvPr id="0" name=""/>
        <dsp:cNvSpPr/>
      </dsp:nvSpPr>
      <dsp:spPr>
        <a:xfrm>
          <a:off x="3385597" y="395794"/>
          <a:ext cx="723460" cy="723460"/>
        </a:xfrm>
        <a:prstGeom prst="ellipse">
          <a:avLst/>
        </a:prstGeom>
        <a:solidFill>
          <a:srgbClr val="C000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Adopted AI Platforms</a:t>
          </a:r>
        </a:p>
      </dsp:txBody>
      <dsp:txXfrm>
        <a:off x="3491545" y="501742"/>
        <a:ext cx="511564" cy="511564"/>
      </dsp:txXfrm>
    </dsp:sp>
    <dsp:sp modelId="{65DC8206-CE05-4834-89D3-782BC06472B1}">
      <dsp:nvSpPr>
        <dsp:cNvPr id="0" name=""/>
        <dsp:cNvSpPr/>
      </dsp:nvSpPr>
      <dsp:spPr>
        <a:xfrm>
          <a:off x="3961071" y="1392544"/>
          <a:ext cx="723460" cy="723460"/>
        </a:xfrm>
        <a:prstGeom prst="ellipse">
          <a:avLst/>
        </a:prstGeom>
        <a:solidFill>
          <a:srgbClr val="FF990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Data Governance</a:t>
          </a:r>
        </a:p>
      </dsp:txBody>
      <dsp:txXfrm>
        <a:off x="4067019" y="1498492"/>
        <a:ext cx="511564" cy="511564"/>
      </dsp:txXfrm>
    </dsp:sp>
    <dsp:sp modelId="{C6A497CA-4A6F-4351-98A5-DB3723D8F43D}">
      <dsp:nvSpPr>
        <dsp:cNvPr id="0" name=""/>
        <dsp:cNvSpPr/>
      </dsp:nvSpPr>
      <dsp:spPr>
        <a:xfrm>
          <a:off x="3761211" y="2526006"/>
          <a:ext cx="723460" cy="723460"/>
        </a:xfrm>
        <a:prstGeom prst="ellipse">
          <a:avLst/>
        </a:prstGeom>
        <a:solidFill>
          <a:srgbClr val="0000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Curricula and Programs</a:t>
          </a:r>
        </a:p>
      </dsp:txBody>
      <dsp:txXfrm>
        <a:off x="3867159" y="2631954"/>
        <a:ext cx="511564" cy="511564"/>
      </dsp:txXfrm>
    </dsp:sp>
    <dsp:sp modelId="{121380E2-6D1B-4F7D-B5F0-BD9619505504}">
      <dsp:nvSpPr>
        <dsp:cNvPr id="0" name=""/>
        <dsp:cNvSpPr/>
      </dsp:nvSpPr>
      <dsp:spPr>
        <a:xfrm>
          <a:off x="2879534" y="3265821"/>
          <a:ext cx="723460" cy="723460"/>
        </a:xfrm>
        <a:prstGeom prst="ellipse">
          <a:avLst/>
        </a:prstGeom>
        <a:solidFill>
          <a:srgbClr val="00FF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solidFill>
                <a:srgbClr val="002060"/>
              </a:solidFill>
            </a:rPr>
            <a:t>Pedagogy</a:t>
          </a:r>
        </a:p>
      </dsp:txBody>
      <dsp:txXfrm>
        <a:off x="2985482" y="3371769"/>
        <a:ext cx="511564" cy="511564"/>
      </dsp:txXfrm>
    </dsp:sp>
    <dsp:sp modelId="{87FFC751-AA99-4591-8792-EE5AA8C8E966}">
      <dsp:nvSpPr>
        <dsp:cNvPr id="0" name=""/>
        <dsp:cNvSpPr/>
      </dsp:nvSpPr>
      <dsp:spPr>
        <a:xfrm>
          <a:off x="1728586" y="3265821"/>
          <a:ext cx="723460" cy="723460"/>
        </a:xfrm>
        <a:prstGeom prst="ellipse">
          <a:avLst/>
        </a:prstGeom>
        <a:solidFill>
          <a:schemeClr val="tx2">
            <a:lumMod val="50000"/>
            <a:lumOff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Faculty</a:t>
          </a:r>
        </a:p>
        <a:p>
          <a:pPr marL="0" lvl="0" indent="0" algn="ctr" defTabSz="266700">
            <a:lnSpc>
              <a:spcPct val="90000"/>
            </a:lnSpc>
            <a:spcBef>
              <a:spcPct val="0"/>
            </a:spcBef>
            <a:spcAft>
              <a:spcPct val="35000"/>
            </a:spcAft>
            <a:buNone/>
          </a:pPr>
          <a:r>
            <a:rPr lang="en-US" sz="600" kern="1200" dirty="0"/>
            <a:t>Research + Scholarship</a:t>
          </a:r>
        </a:p>
      </dsp:txBody>
      <dsp:txXfrm>
        <a:off x="1834534" y="3371769"/>
        <a:ext cx="511564" cy="511564"/>
      </dsp:txXfrm>
    </dsp:sp>
    <dsp:sp modelId="{A57F9A08-B900-4A03-91B5-6ADB559A9813}">
      <dsp:nvSpPr>
        <dsp:cNvPr id="0" name=""/>
        <dsp:cNvSpPr/>
      </dsp:nvSpPr>
      <dsp:spPr>
        <a:xfrm>
          <a:off x="846909" y="2526006"/>
          <a:ext cx="723460" cy="72346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Internal Professional </a:t>
          </a:r>
          <a:r>
            <a:rPr lang="en-US" sz="600" kern="1200" dirty="0" err="1"/>
            <a:t>Developmednt</a:t>
          </a:r>
          <a:endParaRPr lang="en-US" sz="600" kern="1200" dirty="0"/>
        </a:p>
      </dsp:txBody>
      <dsp:txXfrm>
        <a:off x="952857" y="2631954"/>
        <a:ext cx="511564" cy="511564"/>
      </dsp:txXfrm>
    </dsp:sp>
    <dsp:sp modelId="{A4BFD6A9-AE35-4643-BC40-A284FC17BA07}">
      <dsp:nvSpPr>
        <dsp:cNvPr id="0" name=""/>
        <dsp:cNvSpPr/>
      </dsp:nvSpPr>
      <dsp:spPr>
        <a:xfrm>
          <a:off x="647049" y="1392544"/>
          <a:ext cx="723460" cy="72346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External Professional Development</a:t>
          </a:r>
        </a:p>
      </dsp:txBody>
      <dsp:txXfrm>
        <a:off x="752997" y="1498492"/>
        <a:ext cx="511564" cy="511564"/>
      </dsp:txXfrm>
    </dsp:sp>
    <dsp:sp modelId="{ECECB412-2D61-443A-A822-09B246F38237}">
      <dsp:nvSpPr>
        <dsp:cNvPr id="0" name=""/>
        <dsp:cNvSpPr/>
      </dsp:nvSpPr>
      <dsp:spPr>
        <a:xfrm>
          <a:off x="1222523" y="395794"/>
          <a:ext cx="723460" cy="723460"/>
        </a:xfrm>
        <a:prstGeom prst="ellipse">
          <a:avLst/>
        </a:prstGeom>
        <a:solidFill>
          <a:srgbClr val="9900FF"/>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kern="1200" dirty="0"/>
            <a:t>Academic Honesty</a:t>
          </a:r>
        </a:p>
      </dsp:txBody>
      <dsp:txXfrm>
        <a:off x="1328471" y="501742"/>
        <a:ext cx="511564" cy="51156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D91626-4724-4663-9DE3-68C5EC1BE583}" type="datetimeFigureOut">
              <a:rPr lang="en-US" smtClean="0"/>
              <a:t>8/25/2026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2A88B2-F3BB-4DCA-BA77-00616FDBE7EC}" type="slidenum">
              <a:rPr lang="en-US" smtClean="0"/>
              <a:t>‹#›</a:t>
            </a:fld>
            <a:endParaRPr lang="en-US"/>
          </a:p>
        </p:txBody>
      </p:sp>
    </p:spTree>
    <p:extLst>
      <p:ext uri="{BB962C8B-B14F-4D97-AF65-F5344CB8AC3E}">
        <p14:creationId xmlns:p14="http://schemas.microsoft.com/office/powerpoint/2010/main" val="404613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49AD14-259D-4F88-BF9B-16A219689959}" type="datetime1">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972389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11D9D8-9B76-4A6C-A97C-7E44176F83CB}" type="datetime1">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759967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93170AD-B7B8-49E3-A492-24992D85F17F}" type="datetime1">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545639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2B56F7-5C53-4287-8C4E-8F4576234491}" type="datetime1">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173821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824A323-1ABC-411E-9151-24DFC3056797}" type="datetime1">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102745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732AF1-3F01-49A2-8F32-4519C98C484F}" type="datetime1">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2710324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2FEF1-627D-4DB5-910A-FE15AC86824C}" type="datetime1">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42828417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B079B5-1F81-4C3D-A18D-71AA3021CCE3}" type="datetime1">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690159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AC06EA-40CA-416A-BCE8-9C8759C204BF}" type="datetime1">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202970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5254E7-7814-4E33-9D36-3FCEFA6A7CED}" type="datetime1">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3973354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8FE86B-23E1-4AA6-AE63-CD035980D2CB}" type="datetime1">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B12F0E-A3CD-4D73-ACFF-474107E8F667}" type="slidenum">
              <a:rPr lang="en-US" smtClean="0"/>
              <a:t>‹#›</a:t>
            </a:fld>
            <a:endParaRPr lang="en-US"/>
          </a:p>
        </p:txBody>
      </p:sp>
    </p:spTree>
    <p:extLst>
      <p:ext uri="{BB962C8B-B14F-4D97-AF65-F5344CB8AC3E}">
        <p14:creationId xmlns:p14="http://schemas.microsoft.com/office/powerpoint/2010/main" val="4163922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FA6D61-A682-4CD1-9E44-312F3AA425C4}" type="datetime1">
              <a:rPr lang="en-US" smtClean="0"/>
              <a:t>8/25/2026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B12F0E-A3CD-4D73-ACFF-474107E8F667}" type="slidenum">
              <a:rPr lang="en-US" smtClean="0"/>
              <a:t>‹#›</a:t>
            </a:fld>
            <a:endParaRPr lang="en-US"/>
          </a:p>
        </p:txBody>
      </p:sp>
    </p:spTree>
    <p:extLst>
      <p:ext uri="{BB962C8B-B14F-4D97-AF65-F5344CB8AC3E}">
        <p14:creationId xmlns:p14="http://schemas.microsoft.com/office/powerpoint/2010/main" val="3514662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hyperlink" Target="https://www.huit.harvard.edu/ai/tools#general" TargetMode="External"/><Relationship Id="rId3" Type="http://schemas.openxmlformats.org/officeDocument/2006/relationships/hyperlink" Target="https://policies.catholic.edu/ai/index.html" TargetMode="External"/><Relationship Id="rId7" Type="http://schemas.openxmlformats.org/officeDocument/2006/relationships/hyperlink" Target="https://www.huit.harvard.edu/ai/guidelines" TargetMode="External"/><Relationship Id="rId2" Type="http://schemas.openxmlformats.org/officeDocument/2006/relationships/hyperlink" Target="https://ctl.duke.edu/ai-and-teaching-at-duke-2/artificial-intelligence-policies-in-syllabi-guidelines-and-considerations/" TargetMode="External"/><Relationship Id="rId1" Type="http://schemas.openxmlformats.org/officeDocument/2006/relationships/slideLayout" Target="../slideLayouts/slideLayout7.xml"/><Relationship Id="rId6" Type="http://schemas.openxmlformats.org/officeDocument/2006/relationships/hyperlink" Target="https://it.gwu.edu/ai-guidance-and-best-practices" TargetMode="External"/><Relationship Id="rId5" Type="http://schemas.openxmlformats.org/officeDocument/2006/relationships/hyperlink" Target="https://www.cuit.columbia.edu/content/ai-services" TargetMode="External"/><Relationship Id="rId4" Type="http://schemas.openxmlformats.org/officeDocument/2006/relationships/hyperlink" Target="https://provost.columbia.edu/content/office-senior-vice-provost/ai-polic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29E749-08DB-3C2C-8568-A80DBF065590}"/>
              </a:ext>
            </a:extLst>
          </p:cNvPr>
          <p:cNvPicPr>
            <a:picLocks noChangeAspect="1"/>
          </p:cNvPicPr>
          <p:nvPr/>
        </p:nvPicPr>
        <p:blipFill>
          <a:blip r:embed="rId2"/>
          <a:stretch>
            <a:fillRect/>
          </a:stretch>
        </p:blipFill>
        <p:spPr>
          <a:xfrm>
            <a:off x="-1351643" y="-33867"/>
            <a:ext cx="11245850" cy="7027333"/>
          </a:xfrm>
          <a:prstGeom prst="rect">
            <a:avLst/>
          </a:prstGeom>
        </p:spPr>
      </p:pic>
      <p:sp>
        <p:nvSpPr>
          <p:cNvPr id="2" name="Title 1">
            <a:extLst>
              <a:ext uri="{FF2B5EF4-FFF2-40B4-BE49-F238E27FC236}">
                <a16:creationId xmlns:a16="http://schemas.microsoft.com/office/drawing/2014/main" id="{F5B6D2FA-F913-62D0-F32C-660365E80079}"/>
              </a:ext>
            </a:extLst>
          </p:cNvPr>
          <p:cNvSpPr>
            <a:spLocks noGrp="1"/>
          </p:cNvSpPr>
          <p:nvPr>
            <p:ph type="ctrTitle"/>
          </p:nvPr>
        </p:nvSpPr>
        <p:spPr>
          <a:xfrm>
            <a:off x="507319" y="1959429"/>
            <a:ext cx="8129361" cy="2109409"/>
          </a:xfrm>
          <a:gradFill flip="none" rotWithShape="1">
            <a:gsLst>
              <a:gs pos="12000">
                <a:srgbClr val="00FFFF"/>
              </a:gs>
              <a:gs pos="48000">
                <a:srgbClr val="000066"/>
              </a:gs>
              <a:gs pos="86000">
                <a:srgbClr val="00B0F0"/>
              </a:gs>
            </a:gsLst>
            <a:lin ang="2700000" scaled="1"/>
            <a:tileRect/>
          </a:gradFill>
          <a:effectLst>
            <a:softEdge rad="139700"/>
          </a:effectLst>
        </p:spPr>
        <p:txBody>
          <a:bodyPr>
            <a:normAutofit/>
          </a:bodyPr>
          <a:lstStyle/>
          <a:p>
            <a:r>
              <a:rPr lang="en-US" sz="4000" b="1" dirty="0">
                <a:solidFill>
                  <a:schemeClr val="bg1"/>
                </a:solidFill>
              </a:rPr>
              <a:t>Artificial Intelligence Survey Results</a:t>
            </a:r>
            <a:br>
              <a:rPr lang="en-US" sz="4000" b="1" dirty="0">
                <a:solidFill>
                  <a:schemeClr val="bg1"/>
                </a:solidFill>
              </a:rPr>
            </a:br>
            <a:r>
              <a:rPr lang="en-US" sz="2800" i="1" dirty="0">
                <a:solidFill>
                  <a:schemeClr val="bg1"/>
                </a:solidFill>
              </a:rPr>
              <a:t>Faculty/Staff Survey - August 2026 </a:t>
            </a:r>
            <a:br>
              <a:rPr lang="en-US" sz="2800" i="1" dirty="0">
                <a:solidFill>
                  <a:schemeClr val="bg1"/>
                </a:solidFill>
              </a:rPr>
            </a:br>
            <a:br>
              <a:rPr lang="en-US" sz="3200" b="1" dirty="0">
                <a:solidFill>
                  <a:schemeClr val="bg1"/>
                </a:solidFill>
              </a:rPr>
            </a:br>
            <a:r>
              <a:rPr lang="en-US" sz="3200" b="1" dirty="0">
                <a:solidFill>
                  <a:schemeClr val="bg1"/>
                </a:solidFill>
              </a:rPr>
              <a:t>Implications for Policies and Actions</a:t>
            </a:r>
          </a:p>
        </p:txBody>
      </p:sp>
      <p:pic>
        <p:nvPicPr>
          <p:cNvPr id="7" name="Picture 6">
            <a:extLst>
              <a:ext uri="{FF2B5EF4-FFF2-40B4-BE49-F238E27FC236}">
                <a16:creationId xmlns:a16="http://schemas.microsoft.com/office/drawing/2014/main" id="{D37BDB6F-0746-8A43-086F-EAEB3186CF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402" y="722172"/>
            <a:ext cx="3738910" cy="873759"/>
          </a:xfrm>
          <a:prstGeom prst="rect">
            <a:avLst/>
          </a:prstGeom>
        </p:spPr>
      </p:pic>
    </p:spTree>
    <p:extLst>
      <p:ext uri="{BB962C8B-B14F-4D97-AF65-F5344CB8AC3E}">
        <p14:creationId xmlns:p14="http://schemas.microsoft.com/office/powerpoint/2010/main" val="140434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E0CD-F686-70B5-E75C-C1AC772F14A5}"/>
              </a:ext>
            </a:extLst>
          </p:cNvPr>
          <p:cNvSpPr>
            <a:spLocks noGrp="1"/>
          </p:cNvSpPr>
          <p:nvPr>
            <p:ph type="title"/>
          </p:nvPr>
        </p:nvSpPr>
        <p:spPr>
          <a:xfrm>
            <a:off x="420914" y="164346"/>
            <a:ext cx="8331199" cy="612169"/>
          </a:xfrm>
          <a:gradFill flip="none" rotWithShape="1">
            <a:gsLst>
              <a:gs pos="0">
                <a:schemeClr val="accent1">
                  <a:lumMod val="5000"/>
                  <a:lumOff val="95000"/>
                </a:schemeClr>
              </a:gs>
              <a:gs pos="5000">
                <a:srgbClr val="00FFFF"/>
              </a:gs>
              <a:gs pos="62000">
                <a:srgbClr val="0070C0"/>
              </a:gs>
              <a:gs pos="100000">
                <a:srgbClr val="0000FF"/>
              </a:gs>
            </a:gsLst>
            <a:path path="circle">
              <a:fillToRect l="100000" t="100000"/>
            </a:path>
            <a:tileRect r="-100000" b="-100000"/>
          </a:gradFill>
          <a:effectLst>
            <a:outerShdw blurRad="50800" dist="38100" dir="5400000" algn="t" rotWithShape="0">
              <a:prstClr val="black">
                <a:alpha val="40000"/>
              </a:prstClr>
            </a:outerShdw>
          </a:effectLst>
        </p:spPr>
        <p:txBody>
          <a:bodyPr>
            <a:normAutofit fontScale="90000"/>
          </a:bodyPr>
          <a:lstStyle/>
          <a:p>
            <a:pPr algn="ctr"/>
            <a:r>
              <a:rPr lang="en-US" b="1" dirty="0">
                <a:solidFill>
                  <a:schemeClr val="bg1"/>
                </a:solidFill>
              </a:rPr>
              <a:t>Why Focus on AI at Trinity?</a:t>
            </a:r>
          </a:p>
        </p:txBody>
      </p:sp>
      <p:sp>
        <p:nvSpPr>
          <p:cNvPr id="3" name="Content Placeholder 2">
            <a:extLst>
              <a:ext uri="{FF2B5EF4-FFF2-40B4-BE49-F238E27FC236}">
                <a16:creationId xmlns:a16="http://schemas.microsoft.com/office/drawing/2014/main" id="{FC6E0E56-0009-3211-9E09-449F66AFEB81}"/>
              </a:ext>
            </a:extLst>
          </p:cNvPr>
          <p:cNvSpPr>
            <a:spLocks noGrp="1"/>
          </p:cNvSpPr>
          <p:nvPr>
            <p:ph idx="1"/>
          </p:nvPr>
        </p:nvSpPr>
        <p:spPr>
          <a:xfrm>
            <a:off x="420914" y="891872"/>
            <a:ext cx="8331199" cy="5801782"/>
          </a:xfrm>
          <a:solidFill>
            <a:srgbClr val="EBFFFF"/>
          </a:solidFill>
          <a:effectLst>
            <a:outerShdw blurRad="50800" dist="38100" dir="5400000" algn="t" rotWithShape="0">
              <a:prstClr val="black">
                <a:alpha val="40000"/>
              </a:prstClr>
            </a:outerShdw>
          </a:effectLst>
        </p:spPr>
        <p:txBody>
          <a:bodyPr>
            <a:normAutofit/>
          </a:bodyPr>
          <a:lstStyle/>
          <a:p>
            <a:pPr marL="0" indent="0">
              <a:buNone/>
            </a:pPr>
            <a:r>
              <a:rPr lang="en-US" sz="1700" b="1" dirty="0"/>
              <a:t>Every day we see headlines about Artificial Intelligence and its applications, for better or worse:</a:t>
            </a:r>
          </a:p>
          <a:p>
            <a:r>
              <a:rPr lang="en-US" sz="1700" dirty="0"/>
              <a:t>Google is now making Gemini available for K-12 schools; Open AI is making a Chat-GPT version for teens</a:t>
            </a:r>
          </a:p>
          <a:p>
            <a:r>
              <a:rPr lang="en-US" sz="1700" dirty="0"/>
              <a:t>An article in yesterday’s </a:t>
            </a:r>
            <a:r>
              <a:rPr lang="en-US" sz="1700" i="1" dirty="0"/>
              <a:t>Chronicle of Higher Education </a:t>
            </a:r>
            <a:r>
              <a:rPr lang="en-US" sz="1700" dirty="0"/>
              <a:t>documented the ways in which AI is harming academic writing and scholarship; an earlier </a:t>
            </a:r>
            <a:r>
              <a:rPr lang="en-US" sz="1700" i="1" dirty="0"/>
              <a:t>Chronicle</a:t>
            </a:r>
            <a:r>
              <a:rPr lang="en-US" sz="1700" dirty="0"/>
              <a:t> article documented the problem that student use of AI poses for academic integrity adjudication </a:t>
            </a:r>
          </a:p>
          <a:p>
            <a:r>
              <a:rPr lang="en-US" sz="1700" dirty="0"/>
              <a:t>Articles in the New York Times and elsewhere have documented “rogue” AI activities in which the AI ‘units’ departed from the instructions of their human creators and started acting independently (</a:t>
            </a:r>
            <a:r>
              <a:rPr lang="en-US" sz="1700" i="1" dirty="0"/>
              <a:t>2001’s</a:t>
            </a:r>
            <a:r>
              <a:rPr lang="en-US" sz="1700" dirty="0"/>
              <a:t> HAL is no longer fiction!)</a:t>
            </a:r>
          </a:p>
          <a:p>
            <a:r>
              <a:rPr lang="en-US" sz="1700" dirty="0"/>
              <a:t>AI is now embedded in most software and on our phones</a:t>
            </a:r>
          </a:p>
          <a:p>
            <a:r>
              <a:rPr lang="en-US" sz="1700" dirty="0"/>
              <a:t>The work that our students will do after graduation will surely include AI applications</a:t>
            </a:r>
          </a:p>
          <a:p>
            <a:r>
              <a:rPr lang="en-US" sz="1700" dirty="0"/>
              <a:t>Some staff administrators at Trinity are using AI, for better or worse, in ways that may or may not be useful for the university</a:t>
            </a:r>
          </a:p>
          <a:p>
            <a:r>
              <a:rPr lang="en-US" sz="1700" dirty="0"/>
              <a:t>Some faculty are using AI tools to plan courses and student assignments</a:t>
            </a:r>
          </a:p>
          <a:p>
            <a:r>
              <a:rPr lang="en-US" sz="1700" dirty="0"/>
              <a:t>Students are clearly using AI to complete their assignments</a:t>
            </a:r>
          </a:p>
          <a:p>
            <a:r>
              <a:rPr lang="en-US" sz="1700" dirty="0"/>
              <a:t>How do we distinguish between what is a good and acceptable use of AI tools and what is unacceptable, should be prohibited and even sanctioned?</a:t>
            </a:r>
          </a:p>
          <a:p>
            <a:pPr marL="0" indent="0">
              <a:buNone/>
            </a:pPr>
            <a:endParaRPr lang="en-US" dirty="0"/>
          </a:p>
        </p:txBody>
      </p:sp>
      <p:sp>
        <p:nvSpPr>
          <p:cNvPr id="4" name="Slide Number Placeholder 3">
            <a:extLst>
              <a:ext uri="{FF2B5EF4-FFF2-40B4-BE49-F238E27FC236}">
                <a16:creationId xmlns:a16="http://schemas.microsoft.com/office/drawing/2014/main" id="{EE750F56-337A-7A2A-A05A-3326E348F1D2}"/>
              </a:ext>
            </a:extLst>
          </p:cNvPr>
          <p:cNvSpPr>
            <a:spLocks noGrp="1"/>
          </p:cNvSpPr>
          <p:nvPr>
            <p:ph type="sldNum" sz="quarter" idx="12"/>
          </p:nvPr>
        </p:nvSpPr>
        <p:spPr/>
        <p:txBody>
          <a:bodyPr/>
          <a:lstStyle/>
          <a:p>
            <a:fld id="{6BB12F0E-A3CD-4D73-ACFF-474107E8F667}" type="slidenum">
              <a:rPr lang="en-US" smtClean="0"/>
              <a:t>2</a:t>
            </a:fld>
            <a:endParaRPr lang="en-US"/>
          </a:p>
        </p:txBody>
      </p:sp>
    </p:spTree>
    <p:extLst>
      <p:ext uri="{BB962C8B-B14F-4D97-AF65-F5344CB8AC3E}">
        <p14:creationId xmlns:p14="http://schemas.microsoft.com/office/powerpoint/2010/main" val="3509125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3C835-C3BC-BA40-9E85-112B3027CB78}"/>
              </a:ext>
            </a:extLst>
          </p:cNvPr>
          <p:cNvSpPr>
            <a:spLocks noGrp="1"/>
          </p:cNvSpPr>
          <p:nvPr>
            <p:ph type="title"/>
          </p:nvPr>
        </p:nvSpPr>
        <p:spPr>
          <a:xfrm>
            <a:off x="628649" y="311907"/>
            <a:ext cx="8094435" cy="1325563"/>
          </a:xfrm>
          <a:gradFill>
            <a:gsLst>
              <a:gs pos="0">
                <a:schemeClr val="accent1">
                  <a:lumMod val="5000"/>
                  <a:lumOff val="95000"/>
                </a:schemeClr>
              </a:gs>
              <a:gs pos="5000">
                <a:srgbClr val="00FFFF"/>
              </a:gs>
              <a:gs pos="62000">
                <a:srgbClr val="0070C0"/>
              </a:gs>
              <a:gs pos="100000">
                <a:srgbClr val="0000FF"/>
              </a:gs>
            </a:gsLst>
            <a:path path="circle">
              <a:fillToRect l="100000" t="100000"/>
            </a:path>
          </a:gradFill>
          <a:effectLst>
            <a:outerShdw blurRad="50800" dist="38100" dir="5400000" algn="t" rotWithShape="0">
              <a:prstClr val="black">
                <a:alpha val="40000"/>
              </a:prstClr>
            </a:outerShdw>
          </a:effectLst>
        </p:spPr>
        <p:txBody>
          <a:bodyPr/>
          <a:lstStyle/>
          <a:p>
            <a:pPr algn="ctr"/>
            <a:r>
              <a:rPr lang="en-US" b="1" dirty="0">
                <a:solidFill>
                  <a:schemeClr val="bg1"/>
                </a:solidFill>
              </a:rPr>
              <a:t>We are on the cusp of a new technological revolution</a:t>
            </a:r>
          </a:p>
        </p:txBody>
      </p:sp>
      <p:sp>
        <p:nvSpPr>
          <p:cNvPr id="3" name="Content Placeholder 2">
            <a:extLst>
              <a:ext uri="{FF2B5EF4-FFF2-40B4-BE49-F238E27FC236}">
                <a16:creationId xmlns:a16="http://schemas.microsoft.com/office/drawing/2014/main" id="{24760821-DD16-0D82-EA45-0542A980533D}"/>
              </a:ext>
            </a:extLst>
          </p:cNvPr>
          <p:cNvSpPr>
            <a:spLocks noGrp="1"/>
          </p:cNvSpPr>
          <p:nvPr>
            <p:ph idx="1"/>
          </p:nvPr>
        </p:nvSpPr>
        <p:spPr>
          <a:xfrm>
            <a:off x="628650" y="1825624"/>
            <a:ext cx="8094436" cy="4768699"/>
          </a:xfrm>
          <a:solidFill>
            <a:srgbClr val="EBFFFF"/>
          </a:solidFill>
          <a:effectLst>
            <a:outerShdw blurRad="50800" dist="38100" dir="5400000" algn="t" rotWithShape="0">
              <a:prstClr val="black">
                <a:alpha val="40000"/>
              </a:prstClr>
            </a:outerShdw>
          </a:effectLst>
        </p:spPr>
        <p:txBody>
          <a:bodyPr>
            <a:normAutofit fontScale="92500" lnSpcReduction="20000"/>
          </a:bodyPr>
          <a:lstStyle/>
          <a:p>
            <a:pPr>
              <a:lnSpc>
                <a:spcPct val="110000"/>
              </a:lnSpc>
            </a:pPr>
            <a:r>
              <a:rPr lang="en-US" dirty="0"/>
              <a:t>Is this just like the days when computers took over our work, or is it different?  How?</a:t>
            </a:r>
          </a:p>
          <a:p>
            <a:pPr>
              <a:lnSpc>
                <a:spcPct val="110000"/>
              </a:lnSpc>
            </a:pPr>
            <a:r>
              <a:rPr lang="en-US" dirty="0"/>
              <a:t>Is this just like the times when the Internet became essential, or is it different?  How?</a:t>
            </a:r>
          </a:p>
          <a:p>
            <a:pPr>
              <a:lnSpc>
                <a:spcPct val="110000"/>
              </a:lnSpc>
            </a:pPr>
            <a:r>
              <a:rPr lang="en-US" dirty="0"/>
              <a:t>How do we learn all that we need to know about this new phase of the technological revolution?</a:t>
            </a:r>
          </a:p>
          <a:p>
            <a:pPr>
              <a:lnSpc>
                <a:spcPct val="110000"/>
              </a:lnSpc>
            </a:pPr>
            <a:r>
              <a:rPr lang="en-US" dirty="0"/>
              <a:t>How do we set up parameters for the use of AI in our work, in teaching and learning, in student work and administrative processes?</a:t>
            </a:r>
          </a:p>
          <a:p>
            <a:pPr>
              <a:lnSpc>
                <a:spcPct val="110000"/>
              </a:lnSpc>
            </a:pPr>
            <a:r>
              <a:rPr lang="en-US" dirty="0"/>
              <a:t>How do we develop a statement of our shared values and philosophies about AI?</a:t>
            </a:r>
          </a:p>
        </p:txBody>
      </p:sp>
      <p:sp>
        <p:nvSpPr>
          <p:cNvPr id="4" name="Slide Number Placeholder 3">
            <a:extLst>
              <a:ext uri="{FF2B5EF4-FFF2-40B4-BE49-F238E27FC236}">
                <a16:creationId xmlns:a16="http://schemas.microsoft.com/office/drawing/2014/main" id="{8F26C20B-2A93-AD5D-3A69-47710EA4C8BC}"/>
              </a:ext>
            </a:extLst>
          </p:cNvPr>
          <p:cNvSpPr>
            <a:spLocks noGrp="1"/>
          </p:cNvSpPr>
          <p:nvPr>
            <p:ph type="sldNum" sz="quarter" idx="12"/>
          </p:nvPr>
        </p:nvSpPr>
        <p:spPr/>
        <p:txBody>
          <a:bodyPr/>
          <a:lstStyle/>
          <a:p>
            <a:fld id="{6BB12F0E-A3CD-4D73-ACFF-474107E8F667}" type="slidenum">
              <a:rPr lang="en-US" smtClean="0"/>
              <a:t>3</a:t>
            </a:fld>
            <a:endParaRPr lang="en-US"/>
          </a:p>
        </p:txBody>
      </p:sp>
    </p:spTree>
    <p:extLst>
      <p:ext uri="{BB962C8B-B14F-4D97-AF65-F5344CB8AC3E}">
        <p14:creationId xmlns:p14="http://schemas.microsoft.com/office/powerpoint/2010/main" val="4072444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88404D29-E7D1-BB91-0C4B-432B4A3F9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B6262-6C33-81AF-6A07-1A4BFFF0BE59}"/>
              </a:ext>
            </a:extLst>
          </p:cNvPr>
          <p:cNvSpPr>
            <a:spLocks noGrp="1"/>
          </p:cNvSpPr>
          <p:nvPr>
            <p:ph type="title"/>
          </p:nvPr>
        </p:nvSpPr>
        <p:spPr>
          <a:xfrm>
            <a:off x="571500" y="311150"/>
            <a:ext cx="8214480" cy="739774"/>
          </a:xfrm>
          <a:gradFill flip="none" rotWithShape="1">
            <a:gsLst>
              <a:gs pos="15000">
                <a:srgbClr val="00FFFF"/>
              </a:gs>
              <a:gs pos="34000">
                <a:srgbClr val="000066"/>
              </a:gs>
              <a:gs pos="79000">
                <a:srgbClr val="00B0F0"/>
              </a:gs>
            </a:gsLst>
            <a:path path="circle">
              <a:fillToRect l="100000" t="100000"/>
            </a:path>
            <a:tileRect r="-100000" b="-100000"/>
          </a:gradFill>
          <a:effectLst>
            <a:outerShdw blurRad="50800" dist="38100" dir="5400000" algn="t" rotWithShape="0">
              <a:prstClr val="black">
                <a:alpha val="40000"/>
              </a:prstClr>
            </a:outerShdw>
          </a:effectLst>
        </p:spPr>
        <p:txBody>
          <a:bodyPr/>
          <a:lstStyle/>
          <a:p>
            <a:pPr algn="ctr"/>
            <a:r>
              <a:rPr lang="en-US" b="1" dirty="0">
                <a:solidFill>
                  <a:schemeClr val="bg1"/>
                </a:solidFill>
              </a:rPr>
              <a:t>Key Issues for Action (1/2)</a:t>
            </a:r>
          </a:p>
        </p:txBody>
      </p:sp>
      <p:sp>
        <p:nvSpPr>
          <p:cNvPr id="3" name="Content Placeholder 2">
            <a:extLst>
              <a:ext uri="{FF2B5EF4-FFF2-40B4-BE49-F238E27FC236}">
                <a16:creationId xmlns:a16="http://schemas.microsoft.com/office/drawing/2014/main" id="{E056DFFD-D074-DC9B-BA0C-145E9CCFB671}"/>
              </a:ext>
            </a:extLst>
          </p:cNvPr>
          <p:cNvSpPr>
            <a:spLocks noGrp="1"/>
          </p:cNvSpPr>
          <p:nvPr>
            <p:ph idx="1"/>
          </p:nvPr>
        </p:nvSpPr>
        <p:spPr>
          <a:xfrm>
            <a:off x="628649" y="1200150"/>
            <a:ext cx="8157331" cy="5486098"/>
          </a:xfrm>
          <a:solidFill>
            <a:srgbClr val="EBFFFF"/>
          </a:solidFill>
          <a:effectLst>
            <a:outerShdw blurRad="50800" dist="38100" dir="5400000" algn="t" rotWithShape="0">
              <a:prstClr val="black">
                <a:alpha val="40000"/>
              </a:prstClr>
            </a:outerShdw>
          </a:effectLst>
        </p:spPr>
        <p:txBody>
          <a:bodyPr>
            <a:normAutofit fontScale="55000" lnSpcReduction="20000"/>
          </a:bodyPr>
          <a:lstStyle/>
          <a:p>
            <a:pPr marL="0" indent="0">
              <a:lnSpc>
                <a:spcPct val="120000"/>
              </a:lnSpc>
              <a:buNone/>
            </a:pPr>
            <a:r>
              <a:rPr lang="en-US" sz="3600" b="1" i="1" dirty="0"/>
              <a:t>Arising from the results of the survey, through on-campus experience and in reflection on trends throughout higher education, Trinity’s Project on Artificial Intelligence will:</a:t>
            </a:r>
          </a:p>
          <a:p>
            <a:pPr>
              <a:lnSpc>
                <a:spcPct val="120000"/>
              </a:lnSpc>
            </a:pPr>
            <a:r>
              <a:rPr lang="en-US" sz="3600" dirty="0"/>
              <a:t>Develop of a clear statement, grounded in mission and values, on Trinity’s philosophy of the application of AI tools in teaching and learning, pedagogy and research, administrative work and communications.</a:t>
            </a:r>
          </a:p>
          <a:p>
            <a:pPr>
              <a:lnSpc>
                <a:spcPct val="120000"/>
              </a:lnSpc>
            </a:pPr>
            <a:r>
              <a:rPr lang="en-US" sz="3600" dirty="0"/>
              <a:t>Align of Trinity’s AI policy with social justice teachings set forth in Pope Leo’s encyclical on AI </a:t>
            </a:r>
            <a:r>
              <a:rPr lang="en-US" sz="3600" i="1" dirty="0"/>
              <a:t>Magnificat Humanitas</a:t>
            </a:r>
          </a:p>
          <a:p>
            <a:pPr>
              <a:lnSpc>
                <a:spcPct val="120000"/>
              </a:lnSpc>
            </a:pPr>
            <a:r>
              <a:rPr lang="en-US" sz="3600" dirty="0"/>
              <a:t>Identify appropriate uses of AI tools in the work of faculty and staff, and prohibited uses</a:t>
            </a:r>
          </a:p>
          <a:p>
            <a:pPr>
              <a:lnSpc>
                <a:spcPct val="120000"/>
              </a:lnSpc>
            </a:pPr>
            <a:r>
              <a:rPr lang="en-US" sz="3600" dirty="0"/>
              <a:t>Identify the preferred AI tools/platforms for academic/administrative uses at Trinity</a:t>
            </a:r>
          </a:p>
          <a:p>
            <a:pPr>
              <a:lnSpc>
                <a:spcPct val="120000"/>
              </a:lnSpc>
            </a:pPr>
            <a:r>
              <a:rPr lang="en-US" sz="3600" dirty="0"/>
              <a:t>Implement ongoing education for faculty, staff and students to understand acceptable uses of AI in student work and prohibited uses</a:t>
            </a:r>
          </a:p>
        </p:txBody>
      </p:sp>
      <p:sp>
        <p:nvSpPr>
          <p:cNvPr id="4" name="Slide Number Placeholder 3">
            <a:extLst>
              <a:ext uri="{FF2B5EF4-FFF2-40B4-BE49-F238E27FC236}">
                <a16:creationId xmlns:a16="http://schemas.microsoft.com/office/drawing/2014/main" id="{F7F29C88-5186-3772-EE11-852130F5A313}"/>
              </a:ext>
            </a:extLst>
          </p:cNvPr>
          <p:cNvSpPr>
            <a:spLocks noGrp="1"/>
          </p:cNvSpPr>
          <p:nvPr>
            <p:ph type="sldNum" sz="quarter" idx="12"/>
          </p:nvPr>
        </p:nvSpPr>
        <p:spPr/>
        <p:txBody>
          <a:bodyPr/>
          <a:lstStyle/>
          <a:p>
            <a:fld id="{6BB12F0E-A3CD-4D73-ACFF-474107E8F667}" type="slidenum">
              <a:rPr lang="en-US" smtClean="0"/>
              <a:t>4</a:t>
            </a:fld>
            <a:endParaRPr lang="en-US"/>
          </a:p>
        </p:txBody>
      </p:sp>
    </p:spTree>
    <p:extLst>
      <p:ext uri="{BB962C8B-B14F-4D97-AF65-F5344CB8AC3E}">
        <p14:creationId xmlns:p14="http://schemas.microsoft.com/office/powerpoint/2010/main" val="2540391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2AFF5-5216-3147-16BC-0AD1C56EC2A5}"/>
              </a:ext>
            </a:extLst>
          </p:cNvPr>
          <p:cNvSpPr>
            <a:spLocks noGrp="1"/>
          </p:cNvSpPr>
          <p:nvPr>
            <p:ph type="title"/>
          </p:nvPr>
        </p:nvSpPr>
        <p:spPr>
          <a:xfrm>
            <a:off x="571500" y="311150"/>
            <a:ext cx="7886700" cy="739774"/>
          </a:xfrm>
          <a:gradFill flip="none" rotWithShape="1">
            <a:gsLst>
              <a:gs pos="15000">
                <a:srgbClr val="00FFFF"/>
              </a:gs>
              <a:gs pos="34000">
                <a:srgbClr val="000066"/>
              </a:gs>
              <a:gs pos="79000">
                <a:srgbClr val="00B0F0"/>
              </a:gs>
            </a:gsLst>
            <a:path path="circle">
              <a:fillToRect l="100000" t="100000"/>
            </a:path>
            <a:tileRect r="-100000" b="-100000"/>
          </a:gradFill>
          <a:effectLst>
            <a:outerShdw blurRad="50800" dist="38100" dir="5400000" algn="t" rotWithShape="0">
              <a:prstClr val="black">
                <a:alpha val="40000"/>
              </a:prstClr>
            </a:outerShdw>
          </a:effectLst>
        </p:spPr>
        <p:txBody>
          <a:bodyPr/>
          <a:lstStyle/>
          <a:p>
            <a:pPr algn="ctr"/>
            <a:r>
              <a:rPr lang="en-US" b="1" dirty="0">
                <a:solidFill>
                  <a:schemeClr val="bg1"/>
                </a:solidFill>
              </a:rPr>
              <a:t>Key Issues for Action (2/2)</a:t>
            </a:r>
          </a:p>
        </p:txBody>
      </p:sp>
      <p:sp>
        <p:nvSpPr>
          <p:cNvPr id="3" name="Content Placeholder 2">
            <a:extLst>
              <a:ext uri="{FF2B5EF4-FFF2-40B4-BE49-F238E27FC236}">
                <a16:creationId xmlns:a16="http://schemas.microsoft.com/office/drawing/2014/main" id="{C1D75EB7-6D41-0304-C842-A7FD4B2F57C6}"/>
              </a:ext>
            </a:extLst>
          </p:cNvPr>
          <p:cNvSpPr>
            <a:spLocks noGrp="1"/>
          </p:cNvSpPr>
          <p:nvPr>
            <p:ph idx="1"/>
          </p:nvPr>
        </p:nvSpPr>
        <p:spPr>
          <a:xfrm>
            <a:off x="628650" y="1200150"/>
            <a:ext cx="7886700" cy="5410200"/>
          </a:xfrm>
          <a:solidFill>
            <a:srgbClr val="EBFFFF"/>
          </a:solidFill>
          <a:effectLst>
            <a:outerShdw blurRad="50800" dist="38100" dir="5400000" algn="t" rotWithShape="0">
              <a:prstClr val="black">
                <a:alpha val="40000"/>
              </a:prstClr>
            </a:outerShdw>
          </a:effectLst>
        </p:spPr>
        <p:txBody>
          <a:bodyPr>
            <a:normAutofit fontScale="62500" lnSpcReduction="20000"/>
          </a:bodyPr>
          <a:lstStyle/>
          <a:p>
            <a:pPr marL="0" indent="0">
              <a:lnSpc>
                <a:spcPct val="120000"/>
              </a:lnSpc>
              <a:buNone/>
            </a:pPr>
            <a:r>
              <a:rPr lang="en-US" b="1" i="1" dirty="0"/>
              <a:t>Arising from the results of the survey, through on-campus experience and in reflection on trends throughout higher education, Trinity’s Project on Artificial Intelligence will:  (…continued…)</a:t>
            </a:r>
          </a:p>
          <a:p>
            <a:pPr>
              <a:lnSpc>
                <a:spcPct val="120000"/>
              </a:lnSpc>
            </a:pPr>
            <a:r>
              <a:rPr lang="en-US" dirty="0"/>
              <a:t>Make a specific statement on protection of private data and transparency in the use of AI tools</a:t>
            </a:r>
          </a:p>
          <a:p>
            <a:pPr>
              <a:lnSpc>
                <a:spcPct val="120000"/>
              </a:lnSpc>
            </a:pPr>
            <a:r>
              <a:rPr lang="en-US" dirty="0"/>
              <a:t>Clarify and expand the academic policy on AI as it relates to teaching and learning, with special emphasis on clarity for AI applications in student work, course development and pedagogy</a:t>
            </a:r>
          </a:p>
          <a:p>
            <a:pPr>
              <a:lnSpc>
                <a:spcPct val="120000"/>
              </a:lnSpc>
            </a:pPr>
            <a:r>
              <a:rPr lang="en-US" dirty="0"/>
              <a:t>Need for faculty to identify how AI is already being used in the major career pathways that Trinity students are entering, e.g., in healthcare, business, education, communications, and other professional fields, for the purpose of ensuring that each discipline is preparing students appropriately for the use of AI tools in professional life after Trinity</a:t>
            </a:r>
          </a:p>
          <a:p>
            <a:pPr>
              <a:lnSpc>
                <a:spcPct val="120000"/>
              </a:lnSpc>
            </a:pPr>
            <a:r>
              <a:rPr lang="en-US" dirty="0"/>
              <a:t>Continuous review of policy statements on AI, Academic Honesty, professional ethics and the use of AI in all phases of university work</a:t>
            </a:r>
          </a:p>
        </p:txBody>
      </p:sp>
      <p:sp>
        <p:nvSpPr>
          <p:cNvPr id="4" name="Slide Number Placeholder 3">
            <a:extLst>
              <a:ext uri="{FF2B5EF4-FFF2-40B4-BE49-F238E27FC236}">
                <a16:creationId xmlns:a16="http://schemas.microsoft.com/office/drawing/2014/main" id="{1E293800-3F04-9999-BCCC-26EC1AB3AE57}"/>
              </a:ext>
            </a:extLst>
          </p:cNvPr>
          <p:cNvSpPr>
            <a:spLocks noGrp="1"/>
          </p:cNvSpPr>
          <p:nvPr>
            <p:ph type="sldNum" sz="quarter" idx="12"/>
          </p:nvPr>
        </p:nvSpPr>
        <p:spPr/>
        <p:txBody>
          <a:bodyPr/>
          <a:lstStyle/>
          <a:p>
            <a:fld id="{6BB12F0E-A3CD-4D73-ACFF-474107E8F667}" type="slidenum">
              <a:rPr lang="en-US" smtClean="0"/>
              <a:t>5</a:t>
            </a:fld>
            <a:endParaRPr lang="en-US"/>
          </a:p>
        </p:txBody>
      </p:sp>
    </p:spTree>
    <p:extLst>
      <p:ext uri="{BB962C8B-B14F-4D97-AF65-F5344CB8AC3E}">
        <p14:creationId xmlns:p14="http://schemas.microsoft.com/office/powerpoint/2010/main" val="4260499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8D4B3C37-3E26-8A98-6649-8585DBDE39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35FDA9-385B-3455-3C22-0CA197999125}"/>
              </a:ext>
            </a:extLst>
          </p:cNvPr>
          <p:cNvSpPr>
            <a:spLocks noGrp="1"/>
          </p:cNvSpPr>
          <p:nvPr>
            <p:ph type="title"/>
          </p:nvPr>
        </p:nvSpPr>
        <p:spPr>
          <a:xfrm>
            <a:off x="600075" y="88597"/>
            <a:ext cx="8141910" cy="739774"/>
          </a:xfrm>
          <a:gradFill flip="none" rotWithShape="1">
            <a:gsLst>
              <a:gs pos="7000">
                <a:srgbClr val="00FFFF"/>
              </a:gs>
              <a:gs pos="45000">
                <a:srgbClr val="000066"/>
              </a:gs>
              <a:gs pos="79000">
                <a:srgbClr val="00B0F0"/>
              </a:gs>
            </a:gsLst>
            <a:path path="circle">
              <a:fillToRect l="100000" t="100000"/>
            </a:path>
            <a:tileRect r="-100000" b="-100000"/>
          </a:gradFill>
          <a:effectLst>
            <a:outerShdw blurRad="50800" dist="38100" dir="5400000" algn="t" rotWithShape="0">
              <a:prstClr val="black">
                <a:alpha val="40000"/>
              </a:prstClr>
            </a:outerShdw>
          </a:effectLst>
        </p:spPr>
        <p:txBody>
          <a:bodyPr/>
          <a:lstStyle/>
          <a:p>
            <a:pPr algn="ctr"/>
            <a:r>
              <a:rPr lang="en-US" b="1" dirty="0">
                <a:solidFill>
                  <a:schemeClr val="bg1"/>
                </a:solidFill>
              </a:rPr>
              <a:t>ACTION: TASK FORCE ON AI</a:t>
            </a:r>
          </a:p>
        </p:txBody>
      </p:sp>
      <p:sp>
        <p:nvSpPr>
          <p:cNvPr id="3" name="Content Placeholder 2">
            <a:extLst>
              <a:ext uri="{FF2B5EF4-FFF2-40B4-BE49-F238E27FC236}">
                <a16:creationId xmlns:a16="http://schemas.microsoft.com/office/drawing/2014/main" id="{1D7DE8D2-E3CC-5EF8-0B11-2786B395C8CA}"/>
              </a:ext>
            </a:extLst>
          </p:cNvPr>
          <p:cNvSpPr>
            <a:spLocks noGrp="1"/>
          </p:cNvSpPr>
          <p:nvPr>
            <p:ph idx="1"/>
          </p:nvPr>
        </p:nvSpPr>
        <p:spPr>
          <a:xfrm>
            <a:off x="600075" y="958244"/>
            <a:ext cx="8141910" cy="5728003"/>
          </a:xfrm>
          <a:solidFill>
            <a:srgbClr val="EBFFFF"/>
          </a:solidFill>
          <a:effectLst>
            <a:outerShdw blurRad="50800" dist="38100" dir="5400000" algn="t" rotWithShape="0">
              <a:prstClr val="black">
                <a:alpha val="40000"/>
              </a:prstClr>
            </a:outerShdw>
          </a:effectLst>
        </p:spPr>
        <p:txBody>
          <a:bodyPr>
            <a:noAutofit/>
          </a:bodyPr>
          <a:lstStyle/>
          <a:p>
            <a:pPr marL="0" indent="0">
              <a:lnSpc>
                <a:spcPct val="120000"/>
              </a:lnSpc>
              <a:buNone/>
            </a:pPr>
            <a:r>
              <a:rPr lang="en-US" sz="1600" b="1" dirty="0"/>
              <a:t>Survey results and external data strongly suggest a need for a university-wide task force to develop policy recommendations and recommendations for ongoing professional development.  Task force to include faculty and staff, maybe students later on, and including skeptics as well as promoters of AI.  While interactive in all phases, the TF will also have a specific structure with committees aligned in functional areas:</a:t>
            </a:r>
          </a:p>
          <a:p>
            <a:pPr>
              <a:lnSpc>
                <a:spcPct val="120000"/>
              </a:lnSpc>
              <a:buFontTx/>
              <a:buChar char="-"/>
            </a:pPr>
            <a:r>
              <a:rPr lang="en-US" sz="1600" dirty="0"/>
              <a:t>Faculty committee oversight of student use issues (existing policy group)</a:t>
            </a:r>
          </a:p>
          <a:p>
            <a:pPr>
              <a:lnSpc>
                <a:spcPct val="120000"/>
              </a:lnSpc>
              <a:buFontTx/>
              <a:buChar char="-"/>
            </a:pPr>
            <a:r>
              <a:rPr lang="en-US" sz="1600" dirty="0"/>
              <a:t>Faculty committee engagement with faculty research and pedagogical developments</a:t>
            </a:r>
          </a:p>
          <a:p>
            <a:pPr>
              <a:lnSpc>
                <a:spcPct val="120000"/>
              </a:lnSpc>
              <a:buFontTx/>
              <a:buChar char="-"/>
            </a:pPr>
            <a:r>
              <a:rPr lang="en-US" sz="1600" dirty="0"/>
              <a:t>Faculty committee on curriculum development in relation to the application of AI tools in various professions and career pathways that Trinity students are entering</a:t>
            </a:r>
          </a:p>
          <a:p>
            <a:pPr>
              <a:lnSpc>
                <a:spcPct val="120000"/>
              </a:lnSpc>
              <a:buFontTx/>
              <a:buChar char="-"/>
            </a:pPr>
            <a:r>
              <a:rPr lang="en-US" sz="1600" dirty="0"/>
              <a:t>Staff committee on administrative uses for productivity and process improvements</a:t>
            </a:r>
          </a:p>
          <a:p>
            <a:pPr>
              <a:lnSpc>
                <a:spcPct val="120000"/>
              </a:lnSpc>
              <a:buFontTx/>
              <a:buChar char="-"/>
            </a:pPr>
            <a:r>
              <a:rPr lang="en-US" sz="1600" dirty="0"/>
              <a:t>Joint committee on use of AI in communications</a:t>
            </a:r>
          </a:p>
          <a:p>
            <a:pPr>
              <a:lnSpc>
                <a:spcPct val="120000"/>
              </a:lnSpc>
              <a:buFontTx/>
              <a:buChar char="-"/>
            </a:pPr>
            <a:r>
              <a:rPr lang="en-US" sz="1600" dirty="0"/>
              <a:t>Joint committee on data governance linked/aligned with Jenzabar and other software implementation</a:t>
            </a:r>
          </a:p>
          <a:p>
            <a:pPr>
              <a:lnSpc>
                <a:spcPct val="120000"/>
              </a:lnSpc>
              <a:buFontTx/>
              <a:buChar char="-"/>
            </a:pPr>
            <a:r>
              <a:rPr lang="en-US" sz="1600" dirty="0"/>
              <a:t>Joint work on professional development, sustaining university-wide awareness of trends in AI, adoption of tools, promotion of safety and security and ethical concerns</a:t>
            </a:r>
          </a:p>
        </p:txBody>
      </p:sp>
      <p:sp>
        <p:nvSpPr>
          <p:cNvPr id="4" name="Slide Number Placeholder 3">
            <a:extLst>
              <a:ext uri="{FF2B5EF4-FFF2-40B4-BE49-F238E27FC236}">
                <a16:creationId xmlns:a16="http://schemas.microsoft.com/office/drawing/2014/main" id="{BA05A24A-2112-4E7C-6A2F-EC1D7709B9B2}"/>
              </a:ext>
            </a:extLst>
          </p:cNvPr>
          <p:cNvSpPr>
            <a:spLocks noGrp="1"/>
          </p:cNvSpPr>
          <p:nvPr>
            <p:ph type="sldNum" sz="quarter" idx="12"/>
          </p:nvPr>
        </p:nvSpPr>
        <p:spPr/>
        <p:txBody>
          <a:bodyPr/>
          <a:lstStyle/>
          <a:p>
            <a:fld id="{6BB12F0E-A3CD-4D73-ACFF-474107E8F667}" type="slidenum">
              <a:rPr lang="en-US" smtClean="0"/>
              <a:t>6</a:t>
            </a:fld>
            <a:endParaRPr lang="en-US"/>
          </a:p>
        </p:txBody>
      </p:sp>
    </p:spTree>
    <p:extLst>
      <p:ext uri="{BB962C8B-B14F-4D97-AF65-F5344CB8AC3E}">
        <p14:creationId xmlns:p14="http://schemas.microsoft.com/office/powerpoint/2010/main" val="3574104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30BB37E-375F-4397-A62B-83D5B8C09CD6}"/>
              </a:ext>
            </a:extLst>
          </p:cNvPr>
          <p:cNvGraphicFramePr/>
          <p:nvPr/>
        </p:nvGraphicFramePr>
        <p:xfrm>
          <a:off x="1983619" y="1185333"/>
          <a:ext cx="5331581" cy="3991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8B85C0D9-0C9A-1173-15B7-4E46CFCBB693}"/>
              </a:ext>
            </a:extLst>
          </p:cNvPr>
          <p:cNvSpPr/>
          <p:nvPr/>
        </p:nvSpPr>
        <p:spPr>
          <a:xfrm>
            <a:off x="4983240" y="5213049"/>
            <a:ext cx="1734458" cy="643466"/>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Inventory/Illustrations of current practices for using AI pedagogy in teaching</a:t>
            </a:r>
          </a:p>
        </p:txBody>
      </p:sp>
      <p:sp>
        <p:nvSpPr>
          <p:cNvPr id="9" name="Rectangle 8">
            <a:extLst>
              <a:ext uri="{FF2B5EF4-FFF2-40B4-BE49-F238E27FC236}">
                <a16:creationId xmlns:a16="http://schemas.microsoft.com/office/drawing/2014/main" id="{5EA30DA7-5C8A-F1EE-2FD4-7F3487786243}"/>
              </a:ext>
            </a:extLst>
          </p:cNvPr>
          <p:cNvSpPr/>
          <p:nvPr/>
        </p:nvSpPr>
        <p:spPr>
          <a:xfrm>
            <a:off x="6485467" y="3868657"/>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How should programs adopt/include AI issues related to the jobs and career pathways students will follow?</a:t>
            </a:r>
          </a:p>
        </p:txBody>
      </p:sp>
      <p:sp>
        <p:nvSpPr>
          <p:cNvPr id="11" name="Rectangle 10">
            <a:extLst>
              <a:ext uri="{FF2B5EF4-FFF2-40B4-BE49-F238E27FC236}">
                <a16:creationId xmlns:a16="http://schemas.microsoft.com/office/drawing/2014/main" id="{5C5D5960-231B-0BB3-69E6-508F45A99916}"/>
              </a:ext>
            </a:extLst>
          </p:cNvPr>
          <p:cNvSpPr/>
          <p:nvPr/>
        </p:nvSpPr>
        <p:spPr>
          <a:xfrm>
            <a:off x="2595940" y="6096606"/>
            <a:ext cx="2220686" cy="595688"/>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How are faculty using AI in their research and scholarship?  Should they teach students these methods?</a:t>
            </a:r>
          </a:p>
        </p:txBody>
      </p:sp>
      <p:sp>
        <p:nvSpPr>
          <p:cNvPr id="13" name="Rectangle 12">
            <a:extLst>
              <a:ext uri="{FF2B5EF4-FFF2-40B4-BE49-F238E27FC236}">
                <a16:creationId xmlns:a16="http://schemas.microsoft.com/office/drawing/2014/main" id="{928CCE03-E15D-3514-230B-878C2986192B}"/>
              </a:ext>
            </a:extLst>
          </p:cNvPr>
          <p:cNvSpPr/>
          <p:nvPr/>
        </p:nvSpPr>
        <p:spPr>
          <a:xfrm>
            <a:off x="2526693" y="411390"/>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What are the patterns of AI usage that are cheating and how should the honesty policy be amended?</a:t>
            </a:r>
          </a:p>
        </p:txBody>
      </p:sp>
      <p:sp>
        <p:nvSpPr>
          <p:cNvPr id="15" name="Rectangle 14">
            <a:extLst>
              <a:ext uri="{FF2B5EF4-FFF2-40B4-BE49-F238E27FC236}">
                <a16:creationId xmlns:a16="http://schemas.microsoft.com/office/drawing/2014/main" id="{CC6B24A4-77BC-4559-E172-585C08227058}"/>
              </a:ext>
            </a:extLst>
          </p:cNvPr>
          <p:cNvSpPr/>
          <p:nvPr/>
        </p:nvSpPr>
        <p:spPr>
          <a:xfrm>
            <a:off x="796171" y="3743476"/>
            <a:ext cx="1533676" cy="1704219"/>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Faculty presentations on some of the big AI issues in areas of expertise, e.g.</a:t>
            </a:r>
          </a:p>
          <a:p>
            <a:pPr algn="ctr"/>
            <a:endParaRPr lang="en-US" sz="1000" dirty="0">
              <a:solidFill>
                <a:srgbClr val="00B050"/>
              </a:solidFill>
            </a:endParaRPr>
          </a:p>
          <a:p>
            <a:pPr algn="ctr"/>
            <a:r>
              <a:rPr lang="en-US" sz="1000" dirty="0">
                <a:solidFill>
                  <a:srgbClr val="00B050"/>
                </a:solidFill>
              </a:rPr>
              <a:t>Dr. Marino – Magnifica Humanitas</a:t>
            </a:r>
          </a:p>
          <a:p>
            <a:pPr algn="ctr"/>
            <a:endParaRPr lang="en-US" sz="1000" dirty="0">
              <a:solidFill>
                <a:srgbClr val="00B050"/>
              </a:solidFill>
            </a:endParaRPr>
          </a:p>
          <a:p>
            <a:pPr algn="ctr"/>
            <a:r>
              <a:rPr lang="en-US" sz="1000" dirty="0">
                <a:solidFill>
                  <a:srgbClr val="00B050"/>
                </a:solidFill>
              </a:rPr>
              <a:t>Dr. Nielson – Environmental Impact</a:t>
            </a:r>
          </a:p>
        </p:txBody>
      </p:sp>
      <p:sp>
        <p:nvSpPr>
          <p:cNvPr id="17" name="Rectangle 16">
            <a:extLst>
              <a:ext uri="{FF2B5EF4-FFF2-40B4-BE49-F238E27FC236}">
                <a16:creationId xmlns:a16="http://schemas.microsoft.com/office/drawing/2014/main" id="{06BE1210-AC3D-EF9D-30D2-44F94B218E72}"/>
              </a:ext>
            </a:extLst>
          </p:cNvPr>
          <p:cNvSpPr/>
          <p:nvPr/>
        </p:nvSpPr>
        <p:spPr>
          <a:xfrm>
            <a:off x="993017" y="2092023"/>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What are the professional development programs that Trinity faculty and staff should attend?</a:t>
            </a:r>
          </a:p>
        </p:txBody>
      </p:sp>
      <p:sp>
        <p:nvSpPr>
          <p:cNvPr id="19" name="Rectangle 18">
            <a:extLst>
              <a:ext uri="{FF2B5EF4-FFF2-40B4-BE49-F238E27FC236}">
                <a16:creationId xmlns:a16="http://schemas.microsoft.com/office/drawing/2014/main" id="{0C4AFC80-D3EC-A302-8772-DF8D7903756D}"/>
              </a:ext>
            </a:extLst>
          </p:cNvPr>
          <p:cNvSpPr/>
          <p:nvPr/>
        </p:nvSpPr>
        <p:spPr>
          <a:xfrm>
            <a:off x="4951791" y="452060"/>
            <a:ext cx="1533676" cy="382209"/>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Inventory of administrative uses of AI</a:t>
            </a:r>
          </a:p>
        </p:txBody>
      </p:sp>
      <p:sp>
        <p:nvSpPr>
          <p:cNvPr id="21" name="Rectangle 20">
            <a:extLst>
              <a:ext uri="{FF2B5EF4-FFF2-40B4-BE49-F238E27FC236}">
                <a16:creationId xmlns:a16="http://schemas.microsoft.com/office/drawing/2014/main" id="{F7D37271-C95D-6064-CFB5-B23A37D0ED35}"/>
              </a:ext>
            </a:extLst>
          </p:cNvPr>
          <p:cNvSpPr/>
          <p:nvPr/>
        </p:nvSpPr>
        <p:spPr>
          <a:xfrm>
            <a:off x="6084812" y="1326462"/>
            <a:ext cx="1533676" cy="520702"/>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Recommendations for approved AI platforms</a:t>
            </a:r>
          </a:p>
        </p:txBody>
      </p:sp>
      <p:sp>
        <p:nvSpPr>
          <p:cNvPr id="23" name="Rectangle 22">
            <a:extLst>
              <a:ext uri="{FF2B5EF4-FFF2-40B4-BE49-F238E27FC236}">
                <a16:creationId xmlns:a16="http://schemas.microsoft.com/office/drawing/2014/main" id="{325A0F09-148D-F9FD-3A2B-9453AB9CF4F5}"/>
              </a:ext>
            </a:extLst>
          </p:cNvPr>
          <p:cNvSpPr/>
          <p:nvPr/>
        </p:nvSpPr>
        <p:spPr>
          <a:xfrm>
            <a:off x="6928155" y="2344658"/>
            <a:ext cx="1533676" cy="919237"/>
          </a:xfrm>
          <a:prstGeom prst="rect">
            <a:avLst/>
          </a:prstGeom>
          <a:no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rgbClr val="00B050"/>
                </a:solidFill>
              </a:rPr>
              <a:t>Guidelines for privacy and protection of data when using AI applications – interface with Jenzabar conversion</a:t>
            </a:r>
          </a:p>
        </p:txBody>
      </p:sp>
      <p:sp>
        <p:nvSpPr>
          <p:cNvPr id="24" name="Rectangle: Rounded Corners 23">
            <a:extLst>
              <a:ext uri="{FF2B5EF4-FFF2-40B4-BE49-F238E27FC236}">
                <a16:creationId xmlns:a16="http://schemas.microsoft.com/office/drawing/2014/main" id="{1B133CBD-571F-080D-D9A4-BA4138C4E1FD}"/>
              </a:ext>
            </a:extLst>
          </p:cNvPr>
          <p:cNvSpPr/>
          <p:nvPr/>
        </p:nvSpPr>
        <p:spPr>
          <a:xfrm>
            <a:off x="7174899" y="5098142"/>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CAP COMMITTEES</a:t>
            </a:r>
          </a:p>
        </p:txBody>
      </p:sp>
      <p:sp>
        <p:nvSpPr>
          <p:cNvPr id="26" name="Rectangle: Rounded Corners 25">
            <a:extLst>
              <a:ext uri="{FF2B5EF4-FFF2-40B4-BE49-F238E27FC236}">
                <a16:creationId xmlns:a16="http://schemas.microsoft.com/office/drawing/2014/main" id="{4C8AF019-4952-9E14-A5D6-C713FFFAC172}"/>
              </a:ext>
            </a:extLst>
          </p:cNvPr>
          <p:cNvSpPr/>
          <p:nvPr/>
        </p:nvSpPr>
        <p:spPr>
          <a:xfrm>
            <a:off x="1113369" y="5885543"/>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Professional Development Committee</a:t>
            </a:r>
          </a:p>
        </p:txBody>
      </p:sp>
      <p:sp>
        <p:nvSpPr>
          <p:cNvPr id="28" name="Rectangle: Rounded Corners 27">
            <a:extLst>
              <a:ext uri="{FF2B5EF4-FFF2-40B4-BE49-F238E27FC236}">
                <a16:creationId xmlns:a16="http://schemas.microsoft.com/office/drawing/2014/main" id="{9E248CDF-2CEC-1D79-1ACB-591F9176CC99}"/>
              </a:ext>
            </a:extLst>
          </p:cNvPr>
          <p:cNvSpPr/>
          <p:nvPr/>
        </p:nvSpPr>
        <p:spPr>
          <a:xfrm>
            <a:off x="1490132" y="420611"/>
            <a:ext cx="563636" cy="292100"/>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AHRB</a:t>
            </a:r>
          </a:p>
        </p:txBody>
      </p:sp>
      <p:cxnSp>
        <p:nvCxnSpPr>
          <p:cNvPr id="31" name="Straight Arrow Connector 30">
            <a:extLst>
              <a:ext uri="{FF2B5EF4-FFF2-40B4-BE49-F238E27FC236}">
                <a16:creationId xmlns:a16="http://schemas.microsoft.com/office/drawing/2014/main" id="{EC760DE3-802C-20EE-DD32-550D8487846B}"/>
              </a:ext>
            </a:extLst>
          </p:cNvPr>
          <p:cNvCxnSpPr>
            <a:cxnSpLocks/>
            <a:endCxn id="24" idx="1"/>
          </p:cNvCxnSpPr>
          <p:nvPr/>
        </p:nvCxnSpPr>
        <p:spPr>
          <a:xfrm>
            <a:off x="6255657" y="4417181"/>
            <a:ext cx="919242" cy="96822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1320BE5-7154-7C96-D2BD-34705EFB651E}"/>
              </a:ext>
            </a:extLst>
          </p:cNvPr>
          <p:cNvCxnSpPr>
            <a:cxnSpLocks/>
            <a:endCxn id="24" idx="1"/>
          </p:cNvCxnSpPr>
          <p:nvPr/>
        </p:nvCxnSpPr>
        <p:spPr>
          <a:xfrm>
            <a:off x="5474308" y="4973262"/>
            <a:ext cx="1700591" cy="41214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E466B153-68DF-566D-5191-E794919E3DBB}"/>
              </a:ext>
            </a:extLst>
          </p:cNvPr>
          <p:cNvCxnSpPr>
            <a:cxnSpLocks/>
          </p:cNvCxnSpPr>
          <p:nvPr/>
        </p:nvCxnSpPr>
        <p:spPr>
          <a:xfrm flipH="1">
            <a:off x="2109410" y="4976583"/>
            <a:ext cx="2785532" cy="12645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D5C50594-C583-479D-9EB6-A7E5B8E58287}"/>
              </a:ext>
            </a:extLst>
          </p:cNvPr>
          <p:cNvCxnSpPr>
            <a:cxnSpLocks/>
          </p:cNvCxnSpPr>
          <p:nvPr/>
        </p:nvCxnSpPr>
        <p:spPr>
          <a:xfrm flipH="1">
            <a:off x="2109410" y="5098142"/>
            <a:ext cx="1774977" cy="11430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1A63BDFC-3D22-B498-7168-E3905023FEDF}"/>
              </a:ext>
            </a:extLst>
          </p:cNvPr>
          <p:cNvCxnSpPr>
            <a:cxnSpLocks/>
          </p:cNvCxnSpPr>
          <p:nvPr/>
        </p:nvCxnSpPr>
        <p:spPr>
          <a:xfrm flipH="1">
            <a:off x="2109410" y="4417181"/>
            <a:ext cx="921054" cy="18239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0D4D486B-DF4B-6870-09E2-0CA09855E685}"/>
              </a:ext>
            </a:extLst>
          </p:cNvPr>
          <p:cNvCxnSpPr>
            <a:cxnSpLocks/>
          </p:cNvCxnSpPr>
          <p:nvPr/>
        </p:nvCxnSpPr>
        <p:spPr>
          <a:xfrm flipH="1">
            <a:off x="2153558" y="3348113"/>
            <a:ext cx="717549" cy="26783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3FA8AA31-3665-7282-5F0C-084F2514B9B0}"/>
              </a:ext>
            </a:extLst>
          </p:cNvPr>
          <p:cNvCxnSpPr>
            <a:cxnSpLocks/>
          </p:cNvCxnSpPr>
          <p:nvPr/>
        </p:nvCxnSpPr>
        <p:spPr>
          <a:xfrm flipH="1" flipV="1">
            <a:off x="1901674" y="734181"/>
            <a:ext cx="1413628" cy="102098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378C14EC-F18D-644C-0A54-9FB8D67448E6}"/>
              </a:ext>
            </a:extLst>
          </p:cNvPr>
          <p:cNvCxnSpPr>
            <a:cxnSpLocks/>
          </p:cNvCxnSpPr>
          <p:nvPr/>
        </p:nvCxnSpPr>
        <p:spPr>
          <a:xfrm flipV="1">
            <a:off x="5005162" y="734181"/>
            <a:ext cx="1832276" cy="7027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AEFF8E3F-9785-BFF1-AB77-223B39DBD1EF}"/>
              </a:ext>
            </a:extLst>
          </p:cNvPr>
          <p:cNvCxnSpPr>
            <a:cxnSpLocks/>
          </p:cNvCxnSpPr>
          <p:nvPr/>
        </p:nvCxnSpPr>
        <p:spPr>
          <a:xfrm flipV="1">
            <a:off x="5215468" y="2256215"/>
            <a:ext cx="569382" cy="21995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Oval 28">
            <a:extLst>
              <a:ext uri="{FF2B5EF4-FFF2-40B4-BE49-F238E27FC236}">
                <a16:creationId xmlns:a16="http://schemas.microsoft.com/office/drawing/2014/main" id="{581DE687-ACCF-C739-AA42-512D3B648E92}"/>
              </a:ext>
            </a:extLst>
          </p:cNvPr>
          <p:cNvSpPr/>
          <p:nvPr/>
        </p:nvSpPr>
        <p:spPr>
          <a:xfrm>
            <a:off x="3594705" y="2149928"/>
            <a:ext cx="2143276" cy="2160816"/>
          </a:xfrm>
          <a:prstGeom prst="ellipse">
            <a:avLst/>
          </a:prstGeom>
          <a:solidFill>
            <a:schemeClr val="accent5">
              <a:lumMod val="20000"/>
              <a:lumOff val="80000"/>
            </a:scheme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7030A0"/>
                </a:solidFill>
              </a:rPr>
              <a:t>AI Task Force:</a:t>
            </a:r>
          </a:p>
          <a:p>
            <a:pPr algn="ctr"/>
            <a:r>
              <a:rPr lang="en-US" sz="1400" dirty="0">
                <a:solidFill>
                  <a:srgbClr val="7030A0"/>
                </a:solidFill>
              </a:rPr>
              <a:t>Statement of Alignment with Trinity Mission and Values</a:t>
            </a:r>
          </a:p>
        </p:txBody>
      </p:sp>
      <p:sp>
        <p:nvSpPr>
          <p:cNvPr id="3" name="Rectangle: Rounded Corners 2">
            <a:extLst>
              <a:ext uri="{FF2B5EF4-FFF2-40B4-BE49-F238E27FC236}">
                <a16:creationId xmlns:a16="http://schemas.microsoft.com/office/drawing/2014/main" id="{7E78DC5B-80F4-D46B-9626-DEC24731793D}"/>
              </a:ext>
            </a:extLst>
          </p:cNvPr>
          <p:cNvSpPr/>
          <p:nvPr/>
        </p:nvSpPr>
        <p:spPr>
          <a:xfrm>
            <a:off x="192315" y="5447695"/>
            <a:ext cx="1040189" cy="574525"/>
          </a:xfrm>
          <a:prstGeom prst="roundRect">
            <a:avLst/>
          </a:prstGeom>
          <a:solidFill>
            <a:srgbClr val="FFFFCC"/>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Faculty Welfare Committee</a:t>
            </a:r>
          </a:p>
        </p:txBody>
      </p:sp>
      <p:cxnSp>
        <p:nvCxnSpPr>
          <p:cNvPr id="4" name="Straight Arrow Connector 3">
            <a:extLst>
              <a:ext uri="{FF2B5EF4-FFF2-40B4-BE49-F238E27FC236}">
                <a16:creationId xmlns:a16="http://schemas.microsoft.com/office/drawing/2014/main" id="{6115CA47-9734-D8D1-3AE8-754C52D3AD3B}"/>
              </a:ext>
            </a:extLst>
          </p:cNvPr>
          <p:cNvCxnSpPr>
            <a:cxnSpLocks/>
          </p:cNvCxnSpPr>
          <p:nvPr/>
        </p:nvCxnSpPr>
        <p:spPr>
          <a:xfrm>
            <a:off x="4983240" y="1436914"/>
            <a:ext cx="516919" cy="2166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Rectangle: Rounded Corners 11">
            <a:extLst>
              <a:ext uri="{FF2B5EF4-FFF2-40B4-BE49-F238E27FC236}">
                <a16:creationId xmlns:a16="http://schemas.microsoft.com/office/drawing/2014/main" id="{487579F6-363F-36FA-3A9D-C3F49D5A7FA6}"/>
              </a:ext>
            </a:extLst>
          </p:cNvPr>
          <p:cNvSpPr/>
          <p:nvPr/>
        </p:nvSpPr>
        <p:spPr>
          <a:xfrm>
            <a:off x="8019143" y="1436914"/>
            <a:ext cx="1040189" cy="574525"/>
          </a:xfrm>
          <a:prstGeom prst="round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Data Governance Group</a:t>
            </a:r>
          </a:p>
        </p:txBody>
      </p:sp>
      <p:sp>
        <p:nvSpPr>
          <p:cNvPr id="16" name="Rectangle: Rounded Corners 15">
            <a:extLst>
              <a:ext uri="{FF2B5EF4-FFF2-40B4-BE49-F238E27FC236}">
                <a16:creationId xmlns:a16="http://schemas.microsoft.com/office/drawing/2014/main" id="{87554CD4-3009-4022-C787-C5A9E73ECC0E}"/>
              </a:ext>
            </a:extLst>
          </p:cNvPr>
          <p:cNvSpPr/>
          <p:nvPr/>
        </p:nvSpPr>
        <p:spPr>
          <a:xfrm>
            <a:off x="6825042" y="200558"/>
            <a:ext cx="793446" cy="574525"/>
          </a:xfrm>
          <a:prstGeom prst="roundRect">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dirty="0">
                <a:solidFill>
                  <a:schemeClr val="tx1">
                    <a:lumMod val="95000"/>
                    <a:lumOff val="5000"/>
                  </a:schemeClr>
                </a:solidFill>
              </a:rPr>
              <a:t>Senior Executive Staff</a:t>
            </a:r>
          </a:p>
        </p:txBody>
      </p:sp>
      <p:cxnSp>
        <p:nvCxnSpPr>
          <p:cNvPr id="20" name="Straight Arrow Connector 19">
            <a:extLst>
              <a:ext uri="{FF2B5EF4-FFF2-40B4-BE49-F238E27FC236}">
                <a16:creationId xmlns:a16="http://schemas.microsoft.com/office/drawing/2014/main" id="{EABB9FB9-837F-DAF3-2952-FE4B45D3B330}"/>
              </a:ext>
            </a:extLst>
          </p:cNvPr>
          <p:cNvCxnSpPr>
            <a:cxnSpLocks/>
            <a:endCxn id="12" idx="1"/>
          </p:cNvCxnSpPr>
          <p:nvPr/>
        </p:nvCxnSpPr>
        <p:spPr>
          <a:xfrm flipV="1">
            <a:off x="6461579" y="1724177"/>
            <a:ext cx="1557564" cy="8915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B120935B-90C2-0D72-82EF-C7AE585D7EAD}"/>
              </a:ext>
            </a:extLst>
          </p:cNvPr>
          <p:cNvCxnSpPr>
            <a:cxnSpLocks/>
          </p:cNvCxnSpPr>
          <p:nvPr/>
        </p:nvCxnSpPr>
        <p:spPr>
          <a:xfrm flipV="1">
            <a:off x="5839734" y="761622"/>
            <a:ext cx="935565" cy="882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E2A59A4D-67ED-E144-9E42-A42BE0915AF8}"/>
              </a:ext>
            </a:extLst>
          </p:cNvPr>
          <p:cNvSpPr>
            <a:spLocks noGrp="1"/>
          </p:cNvSpPr>
          <p:nvPr>
            <p:ph type="sldNum" sz="quarter" idx="12"/>
          </p:nvPr>
        </p:nvSpPr>
        <p:spPr/>
        <p:txBody>
          <a:bodyPr/>
          <a:lstStyle/>
          <a:p>
            <a:fld id="{6BB12F0E-A3CD-4D73-ACFF-474107E8F667}" type="slidenum">
              <a:rPr lang="en-US" smtClean="0"/>
              <a:t>7</a:t>
            </a:fld>
            <a:endParaRPr lang="en-US"/>
          </a:p>
        </p:txBody>
      </p:sp>
    </p:spTree>
    <p:extLst>
      <p:ext uri="{BB962C8B-B14F-4D97-AF65-F5344CB8AC3E}">
        <p14:creationId xmlns:p14="http://schemas.microsoft.com/office/powerpoint/2010/main" val="221737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FA5BA-AA44-011E-72AE-D70A8E6F57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A31548-2D51-0A02-9F3C-9549D318E8D7}"/>
              </a:ext>
            </a:extLst>
          </p:cNvPr>
          <p:cNvSpPr>
            <a:spLocks noGrp="1"/>
          </p:cNvSpPr>
          <p:nvPr>
            <p:ph type="title"/>
          </p:nvPr>
        </p:nvSpPr>
        <p:spPr>
          <a:xfrm>
            <a:off x="314476" y="161169"/>
            <a:ext cx="8592456" cy="1125764"/>
          </a:xfrm>
          <a:gradFill flip="none" rotWithShape="1">
            <a:gsLst>
              <a:gs pos="13000">
                <a:srgbClr val="00FFFF"/>
              </a:gs>
              <a:gs pos="34000">
                <a:srgbClr val="000066"/>
              </a:gs>
              <a:gs pos="79000">
                <a:srgbClr val="00B0F0"/>
              </a:gs>
            </a:gsLst>
            <a:path path="circle">
              <a:fillToRect l="100000" t="100000"/>
            </a:path>
            <a:tileRect r="-100000" b="-100000"/>
          </a:gradFill>
          <a:effectLst>
            <a:outerShdw blurRad="50800" dist="38100" dir="5400000" algn="t" rotWithShape="0">
              <a:prstClr val="black">
                <a:alpha val="40000"/>
              </a:prstClr>
            </a:outerShdw>
          </a:effectLst>
        </p:spPr>
        <p:txBody>
          <a:bodyPr>
            <a:normAutofit fontScale="90000"/>
          </a:bodyPr>
          <a:lstStyle/>
          <a:p>
            <a:pPr algn="ctr"/>
            <a:r>
              <a:rPr lang="en-US" b="1" dirty="0">
                <a:solidFill>
                  <a:schemeClr val="bg1"/>
                </a:solidFill>
              </a:rPr>
              <a:t>Survey Summary:  </a:t>
            </a:r>
            <a:br>
              <a:rPr lang="en-US" b="1" dirty="0">
                <a:solidFill>
                  <a:schemeClr val="bg1"/>
                </a:solidFill>
              </a:rPr>
            </a:br>
            <a:r>
              <a:rPr lang="en-US" b="1" dirty="0">
                <a:solidFill>
                  <a:schemeClr val="bg1"/>
                </a:solidFill>
              </a:rPr>
              <a:t>Primary Uses of AI - Current</a:t>
            </a:r>
          </a:p>
        </p:txBody>
      </p:sp>
      <p:sp>
        <p:nvSpPr>
          <p:cNvPr id="3" name="Content Placeholder 2">
            <a:extLst>
              <a:ext uri="{FF2B5EF4-FFF2-40B4-BE49-F238E27FC236}">
                <a16:creationId xmlns:a16="http://schemas.microsoft.com/office/drawing/2014/main" id="{C9065011-8313-AC93-C8D4-8F12817952D4}"/>
              </a:ext>
            </a:extLst>
          </p:cNvPr>
          <p:cNvSpPr>
            <a:spLocks noGrp="1"/>
          </p:cNvSpPr>
          <p:nvPr>
            <p:ph idx="1"/>
          </p:nvPr>
        </p:nvSpPr>
        <p:spPr>
          <a:xfrm>
            <a:off x="275771" y="1664303"/>
            <a:ext cx="8592457" cy="5032527"/>
          </a:xfrm>
          <a:noFill/>
        </p:spPr>
        <p:txBody>
          <a:bodyPr>
            <a:normAutofit fontScale="55000" lnSpcReduction="20000"/>
          </a:bodyPr>
          <a:lstStyle/>
          <a:p>
            <a:pPr marL="0" indent="0">
              <a:lnSpc>
                <a:spcPct val="120000"/>
              </a:lnSpc>
              <a:buNone/>
            </a:pPr>
            <a:r>
              <a:rPr lang="en-US" sz="3800" b="1" i="1" dirty="0"/>
              <a:t>Faculty/Staff Uses:</a:t>
            </a:r>
          </a:p>
          <a:p>
            <a:pPr>
              <a:lnSpc>
                <a:spcPct val="120000"/>
              </a:lnSpc>
            </a:pPr>
            <a:r>
              <a:rPr lang="en-US" dirty="0"/>
              <a:t>Organizing and improving written communications, e.g., email, various reports</a:t>
            </a:r>
          </a:p>
          <a:p>
            <a:pPr>
              <a:lnSpc>
                <a:spcPct val="120000"/>
              </a:lnSpc>
            </a:pPr>
            <a:r>
              <a:rPr lang="en-US" dirty="0"/>
              <a:t>Generating ideas for project management</a:t>
            </a:r>
          </a:p>
          <a:p>
            <a:pPr>
              <a:lnSpc>
                <a:spcPct val="120000"/>
              </a:lnSpc>
            </a:pPr>
            <a:r>
              <a:rPr lang="en-US" dirty="0"/>
              <a:t>Developing course materials to support pedagogy, e.g., ideas for class discussion and assignments</a:t>
            </a:r>
          </a:p>
          <a:p>
            <a:pPr>
              <a:lnSpc>
                <a:spcPct val="120000"/>
              </a:lnSpc>
            </a:pPr>
            <a:r>
              <a:rPr lang="en-US" dirty="0"/>
              <a:t>Analysis of large external data sets to support administrative work</a:t>
            </a:r>
          </a:p>
          <a:p>
            <a:pPr>
              <a:lnSpc>
                <a:spcPct val="120000"/>
              </a:lnSpc>
            </a:pPr>
            <a:r>
              <a:rPr lang="en-US" dirty="0"/>
              <a:t>Supporting academic research </a:t>
            </a:r>
          </a:p>
          <a:p>
            <a:pPr>
              <a:lnSpc>
                <a:spcPct val="120000"/>
              </a:lnSpc>
            </a:pPr>
            <a:r>
              <a:rPr lang="en-US" dirty="0"/>
              <a:t>Finding ways to save time/be more efficient in administrative work</a:t>
            </a:r>
          </a:p>
          <a:p>
            <a:pPr marL="0" indent="0">
              <a:lnSpc>
                <a:spcPct val="120000"/>
              </a:lnSpc>
              <a:buNone/>
            </a:pPr>
            <a:r>
              <a:rPr lang="en-US" sz="3800" b="1" i="1" dirty="0"/>
              <a:t>Student uses:</a:t>
            </a:r>
          </a:p>
          <a:p>
            <a:pPr>
              <a:lnSpc>
                <a:spcPct val="120000"/>
              </a:lnSpc>
            </a:pPr>
            <a:r>
              <a:rPr lang="en-US" dirty="0"/>
              <a:t>Translation of papers for students whose first language is not English</a:t>
            </a:r>
          </a:p>
          <a:p>
            <a:pPr>
              <a:lnSpc>
                <a:spcPct val="120000"/>
              </a:lnSpc>
            </a:pPr>
            <a:r>
              <a:rPr lang="en-US" dirty="0"/>
              <a:t>Outlining papers and answers to assignments</a:t>
            </a:r>
          </a:p>
          <a:p>
            <a:pPr>
              <a:lnSpc>
                <a:spcPct val="120000"/>
              </a:lnSpc>
            </a:pPr>
            <a:r>
              <a:rPr lang="en-US" dirty="0"/>
              <a:t>Research support</a:t>
            </a:r>
          </a:p>
          <a:p>
            <a:pPr>
              <a:lnSpc>
                <a:spcPct val="120000"/>
              </a:lnSpc>
            </a:pPr>
            <a:r>
              <a:rPr lang="en-US" dirty="0"/>
              <a:t>Writing content</a:t>
            </a:r>
          </a:p>
        </p:txBody>
      </p:sp>
      <p:sp>
        <p:nvSpPr>
          <p:cNvPr id="4" name="Slide Number Placeholder 3">
            <a:extLst>
              <a:ext uri="{FF2B5EF4-FFF2-40B4-BE49-F238E27FC236}">
                <a16:creationId xmlns:a16="http://schemas.microsoft.com/office/drawing/2014/main" id="{F1B8BA96-C741-8748-43A5-E9EB2223529A}"/>
              </a:ext>
            </a:extLst>
          </p:cNvPr>
          <p:cNvSpPr>
            <a:spLocks noGrp="1"/>
          </p:cNvSpPr>
          <p:nvPr>
            <p:ph type="sldNum" sz="quarter" idx="12"/>
          </p:nvPr>
        </p:nvSpPr>
        <p:spPr/>
        <p:txBody>
          <a:bodyPr/>
          <a:lstStyle/>
          <a:p>
            <a:fld id="{6BB12F0E-A3CD-4D73-ACFF-474107E8F667}" type="slidenum">
              <a:rPr lang="en-US" smtClean="0"/>
              <a:t>8</a:t>
            </a:fld>
            <a:endParaRPr lang="en-US"/>
          </a:p>
        </p:txBody>
      </p:sp>
    </p:spTree>
    <p:extLst>
      <p:ext uri="{BB962C8B-B14F-4D97-AF65-F5344CB8AC3E}">
        <p14:creationId xmlns:p14="http://schemas.microsoft.com/office/powerpoint/2010/main" val="2415887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FC1F81-CC61-745A-D1EE-793E2B248A5C}"/>
              </a:ext>
            </a:extLst>
          </p:cNvPr>
          <p:cNvPicPr>
            <a:picLocks noChangeAspect="1"/>
          </p:cNvPicPr>
          <p:nvPr/>
        </p:nvPicPr>
        <p:blipFill>
          <a:blip r:embed="rId2"/>
          <a:stretch>
            <a:fillRect/>
          </a:stretch>
        </p:blipFill>
        <p:spPr>
          <a:xfrm>
            <a:off x="1074057" y="1174421"/>
            <a:ext cx="7561943" cy="4909484"/>
          </a:xfrm>
          <a:prstGeom prst="rect">
            <a:avLst/>
          </a:prstGeom>
        </p:spPr>
      </p:pic>
      <p:sp>
        <p:nvSpPr>
          <p:cNvPr id="6" name="TextBox 5">
            <a:extLst>
              <a:ext uri="{FF2B5EF4-FFF2-40B4-BE49-F238E27FC236}">
                <a16:creationId xmlns:a16="http://schemas.microsoft.com/office/drawing/2014/main" id="{AB2CBC78-FC15-FA11-ABC1-034D110C7DE3}"/>
              </a:ext>
            </a:extLst>
          </p:cNvPr>
          <p:cNvSpPr txBox="1"/>
          <p:nvPr/>
        </p:nvSpPr>
        <p:spPr>
          <a:xfrm>
            <a:off x="508000" y="261257"/>
            <a:ext cx="7987695" cy="646331"/>
          </a:xfrm>
          <a:prstGeom prst="rect">
            <a:avLst/>
          </a:prstGeom>
          <a:noFill/>
        </p:spPr>
        <p:txBody>
          <a:bodyPr wrap="square" rtlCol="0">
            <a:spAutoFit/>
          </a:bodyPr>
          <a:lstStyle/>
          <a:p>
            <a:pPr algn="ctr"/>
            <a:r>
              <a:rPr lang="en-US" b="1" dirty="0"/>
              <a:t>Responses to Summer 2026 Survey of Faculty and Staff on Artificial Intelligence Professional Uses at Trinity</a:t>
            </a:r>
          </a:p>
        </p:txBody>
      </p:sp>
      <p:sp>
        <p:nvSpPr>
          <p:cNvPr id="7" name="TextBox 6">
            <a:extLst>
              <a:ext uri="{FF2B5EF4-FFF2-40B4-BE49-F238E27FC236}">
                <a16:creationId xmlns:a16="http://schemas.microsoft.com/office/drawing/2014/main" id="{8CFAF7E1-92B9-FD3A-94A0-596FFC9AF200}"/>
              </a:ext>
            </a:extLst>
          </p:cNvPr>
          <p:cNvSpPr txBox="1"/>
          <p:nvPr/>
        </p:nvSpPr>
        <p:spPr>
          <a:xfrm>
            <a:off x="6502400" y="3943047"/>
            <a:ext cx="2133600" cy="2554545"/>
          </a:xfrm>
          <a:prstGeom prst="rect">
            <a:avLst/>
          </a:prstGeom>
          <a:noFill/>
        </p:spPr>
        <p:txBody>
          <a:bodyPr wrap="square" rtlCol="0">
            <a:spAutoFit/>
          </a:bodyPr>
          <a:lstStyle/>
          <a:p>
            <a:r>
              <a:rPr lang="en-US" sz="1000" dirty="0"/>
              <a:t>CAS – 13 </a:t>
            </a:r>
            <a:r>
              <a:rPr lang="en-US" sz="1000" dirty="0" err="1"/>
              <a:t>ID’d</a:t>
            </a:r>
            <a:endParaRPr lang="en-US" sz="1000" dirty="0"/>
          </a:p>
          <a:p>
            <a:r>
              <a:rPr lang="en-US" sz="1000" dirty="0"/>
              <a:t>NHP – 6 </a:t>
            </a:r>
            <a:r>
              <a:rPr lang="en-US" sz="1000" dirty="0" err="1"/>
              <a:t>ID’d</a:t>
            </a:r>
            <a:endParaRPr lang="en-US" sz="1000" dirty="0"/>
          </a:p>
          <a:p>
            <a:r>
              <a:rPr lang="en-US" sz="1000" dirty="0"/>
              <a:t>SPS – 1 </a:t>
            </a:r>
            <a:r>
              <a:rPr lang="en-US" sz="1000" dirty="0" err="1"/>
              <a:t>ID’d</a:t>
            </a:r>
            <a:endParaRPr lang="en-US" sz="1000" dirty="0"/>
          </a:p>
          <a:p>
            <a:endParaRPr lang="en-US" sz="1000" dirty="0"/>
          </a:p>
          <a:p>
            <a:r>
              <a:rPr lang="en-US" sz="1000" dirty="0"/>
              <a:t>Social  Work</a:t>
            </a:r>
          </a:p>
          <a:p>
            <a:r>
              <a:rPr lang="en-US" sz="1000" dirty="0"/>
              <a:t>Nursing</a:t>
            </a:r>
          </a:p>
          <a:p>
            <a:r>
              <a:rPr lang="en-US" sz="1000" dirty="0"/>
              <a:t>Public Health</a:t>
            </a:r>
          </a:p>
          <a:p>
            <a:endParaRPr lang="en-US" sz="1000" dirty="0"/>
          </a:p>
          <a:p>
            <a:r>
              <a:rPr lang="en-US" sz="1000" dirty="0"/>
              <a:t>Fine Arts</a:t>
            </a:r>
          </a:p>
          <a:p>
            <a:r>
              <a:rPr lang="en-US" sz="1000" dirty="0"/>
              <a:t>English</a:t>
            </a:r>
          </a:p>
          <a:p>
            <a:r>
              <a:rPr lang="en-US" sz="1000" dirty="0"/>
              <a:t>InfoTech</a:t>
            </a:r>
          </a:p>
          <a:p>
            <a:r>
              <a:rPr lang="en-US" sz="1000" dirty="0"/>
              <a:t>Business</a:t>
            </a:r>
          </a:p>
          <a:p>
            <a:r>
              <a:rPr lang="en-US" sz="1000" dirty="0"/>
              <a:t>Psychology</a:t>
            </a:r>
          </a:p>
          <a:p>
            <a:r>
              <a:rPr lang="en-US" sz="1000" dirty="0"/>
              <a:t>Biology</a:t>
            </a:r>
          </a:p>
          <a:p>
            <a:r>
              <a:rPr lang="en-US" sz="1000" dirty="0"/>
              <a:t>Math</a:t>
            </a:r>
          </a:p>
          <a:p>
            <a:r>
              <a:rPr lang="en-US" sz="1000" dirty="0"/>
              <a:t>Communication</a:t>
            </a:r>
          </a:p>
        </p:txBody>
      </p:sp>
      <p:sp>
        <p:nvSpPr>
          <p:cNvPr id="8" name="TextBox 7">
            <a:extLst>
              <a:ext uri="{FF2B5EF4-FFF2-40B4-BE49-F238E27FC236}">
                <a16:creationId xmlns:a16="http://schemas.microsoft.com/office/drawing/2014/main" id="{204E5733-3AAE-FBE2-26E7-7EAF7DC4865B}"/>
              </a:ext>
            </a:extLst>
          </p:cNvPr>
          <p:cNvSpPr txBox="1"/>
          <p:nvPr/>
        </p:nvSpPr>
        <p:spPr>
          <a:xfrm>
            <a:off x="785686" y="4868436"/>
            <a:ext cx="1231427" cy="1785104"/>
          </a:xfrm>
          <a:prstGeom prst="rect">
            <a:avLst/>
          </a:prstGeom>
          <a:noFill/>
        </p:spPr>
        <p:txBody>
          <a:bodyPr wrap="none" rtlCol="0">
            <a:spAutoFit/>
          </a:bodyPr>
          <a:lstStyle/>
          <a:p>
            <a:r>
              <a:rPr lang="en-US" sz="1000" dirty="0"/>
              <a:t>Adjuncts</a:t>
            </a:r>
          </a:p>
          <a:p>
            <a:endParaRPr lang="en-US" sz="1000" dirty="0"/>
          </a:p>
          <a:p>
            <a:r>
              <a:rPr lang="en-US" sz="1000" dirty="0"/>
              <a:t>CED</a:t>
            </a:r>
          </a:p>
          <a:p>
            <a:r>
              <a:rPr lang="en-US" sz="1000" dirty="0"/>
              <a:t>SPS</a:t>
            </a:r>
          </a:p>
          <a:p>
            <a:r>
              <a:rPr lang="en-US" sz="1000" dirty="0"/>
              <a:t>Physics</a:t>
            </a:r>
          </a:p>
          <a:p>
            <a:r>
              <a:rPr lang="en-US" sz="1000" dirty="0"/>
              <a:t>Nursing</a:t>
            </a:r>
          </a:p>
          <a:p>
            <a:r>
              <a:rPr lang="en-US" sz="1000" dirty="0"/>
              <a:t>Education</a:t>
            </a:r>
          </a:p>
          <a:p>
            <a:r>
              <a:rPr lang="en-US" sz="1000" dirty="0"/>
              <a:t>JAMS</a:t>
            </a:r>
          </a:p>
          <a:p>
            <a:r>
              <a:rPr lang="en-US" sz="1000" dirty="0"/>
              <a:t>Philosophy</a:t>
            </a:r>
          </a:p>
          <a:p>
            <a:r>
              <a:rPr lang="en-US" sz="1000" dirty="0"/>
              <a:t>Early Childhood Ed</a:t>
            </a:r>
          </a:p>
          <a:p>
            <a:r>
              <a:rPr lang="en-US" sz="1000" dirty="0"/>
              <a:t>Business</a:t>
            </a:r>
            <a:endParaRPr lang="en-US" dirty="0"/>
          </a:p>
        </p:txBody>
      </p:sp>
      <p:sp>
        <p:nvSpPr>
          <p:cNvPr id="9" name="TextBox 8">
            <a:extLst>
              <a:ext uri="{FF2B5EF4-FFF2-40B4-BE49-F238E27FC236}">
                <a16:creationId xmlns:a16="http://schemas.microsoft.com/office/drawing/2014/main" id="{F312286F-D802-B4DE-C93A-E250386B3B10}"/>
              </a:ext>
            </a:extLst>
          </p:cNvPr>
          <p:cNvSpPr txBox="1"/>
          <p:nvPr/>
        </p:nvSpPr>
        <p:spPr>
          <a:xfrm>
            <a:off x="275771" y="1436914"/>
            <a:ext cx="1701107" cy="2246769"/>
          </a:xfrm>
          <a:prstGeom prst="rect">
            <a:avLst/>
          </a:prstGeom>
          <a:noFill/>
        </p:spPr>
        <p:txBody>
          <a:bodyPr wrap="none" rtlCol="0">
            <a:spAutoFit/>
          </a:bodyPr>
          <a:lstStyle/>
          <a:p>
            <a:r>
              <a:rPr lang="en-US" sz="1000" dirty="0"/>
              <a:t>Staff</a:t>
            </a:r>
          </a:p>
          <a:p>
            <a:endParaRPr lang="en-US" sz="1000" dirty="0"/>
          </a:p>
          <a:p>
            <a:r>
              <a:rPr lang="en-US" sz="1000" dirty="0"/>
              <a:t>Development</a:t>
            </a:r>
          </a:p>
          <a:p>
            <a:r>
              <a:rPr lang="en-US" sz="1000" dirty="0"/>
              <a:t>Academic Affairs</a:t>
            </a:r>
          </a:p>
          <a:p>
            <a:r>
              <a:rPr lang="en-US" sz="1000" dirty="0"/>
              <a:t>Admissions</a:t>
            </a:r>
          </a:p>
          <a:p>
            <a:r>
              <a:rPr lang="en-US" sz="1000" dirty="0"/>
              <a:t>Library</a:t>
            </a:r>
          </a:p>
          <a:p>
            <a:r>
              <a:rPr lang="en-US" sz="1000" dirty="0"/>
              <a:t>Human Resources</a:t>
            </a:r>
          </a:p>
          <a:p>
            <a:r>
              <a:rPr lang="en-US" sz="1000" dirty="0"/>
              <a:t>JAMS</a:t>
            </a:r>
          </a:p>
          <a:p>
            <a:r>
              <a:rPr lang="en-US" sz="1000" dirty="0"/>
              <a:t>Enrollment </a:t>
            </a:r>
            <a:r>
              <a:rPr lang="en-US" sz="1000" dirty="0" err="1"/>
              <a:t>Svcs</a:t>
            </a:r>
            <a:endParaRPr lang="en-US" sz="1000" dirty="0"/>
          </a:p>
          <a:p>
            <a:r>
              <a:rPr lang="en-US" sz="1000" dirty="0"/>
              <a:t>CAS staff</a:t>
            </a:r>
          </a:p>
          <a:p>
            <a:r>
              <a:rPr lang="en-US" sz="1000" dirty="0"/>
              <a:t>Moodle staff</a:t>
            </a:r>
          </a:p>
          <a:p>
            <a:r>
              <a:rPr lang="en-US" sz="1000" dirty="0"/>
              <a:t>NHP staff</a:t>
            </a:r>
          </a:p>
          <a:p>
            <a:r>
              <a:rPr lang="en-US" sz="1000" dirty="0"/>
              <a:t>Creative Services</a:t>
            </a:r>
          </a:p>
          <a:p>
            <a:r>
              <a:rPr lang="en-US" sz="1000" dirty="0"/>
              <a:t>Center for Student Success</a:t>
            </a:r>
          </a:p>
        </p:txBody>
      </p:sp>
      <p:sp>
        <p:nvSpPr>
          <p:cNvPr id="2" name="Slide Number Placeholder 1">
            <a:extLst>
              <a:ext uri="{FF2B5EF4-FFF2-40B4-BE49-F238E27FC236}">
                <a16:creationId xmlns:a16="http://schemas.microsoft.com/office/drawing/2014/main" id="{A65996E0-10EE-D4A7-9815-A60C4301068E}"/>
              </a:ext>
            </a:extLst>
          </p:cNvPr>
          <p:cNvSpPr>
            <a:spLocks noGrp="1"/>
          </p:cNvSpPr>
          <p:nvPr>
            <p:ph type="sldNum" sz="quarter" idx="12"/>
          </p:nvPr>
        </p:nvSpPr>
        <p:spPr/>
        <p:txBody>
          <a:bodyPr/>
          <a:lstStyle/>
          <a:p>
            <a:fld id="{6BB12F0E-A3CD-4D73-ACFF-474107E8F667}" type="slidenum">
              <a:rPr lang="en-US" smtClean="0"/>
              <a:t>9</a:t>
            </a:fld>
            <a:endParaRPr lang="en-US"/>
          </a:p>
        </p:txBody>
      </p:sp>
    </p:spTree>
    <p:extLst>
      <p:ext uri="{BB962C8B-B14F-4D97-AF65-F5344CB8AC3E}">
        <p14:creationId xmlns:p14="http://schemas.microsoft.com/office/powerpoint/2010/main" val="1224226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80D578B5-4B13-E1E9-1DB1-E24A5331EA67}"/>
              </a:ext>
            </a:extLst>
          </p:cNvPr>
          <p:cNvGraphicFramePr/>
          <p:nvPr>
            <p:extLst>
              <p:ext uri="{D42A27DB-BD31-4B8C-83A1-F6EECF244321}">
                <p14:modId xmlns:p14="http://schemas.microsoft.com/office/powerpoint/2010/main" val="1568688832"/>
              </p:ext>
            </p:extLst>
          </p:nvPr>
        </p:nvGraphicFramePr>
        <p:xfrm>
          <a:off x="493485" y="1064381"/>
          <a:ext cx="8108647" cy="5350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D40E0C63-15AF-B5FA-876A-BEA1AE6FCD12}"/>
              </a:ext>
            </a:extLst>
          </p:cNvPr>
          <p:cNvSpPr txBox="1"/>
          <p:nvPr/>
        </p:nvSpPr>
        <p:spPr>
          <a:xfrm>
            <a:off x="1523999" y="188325"/>
            <a:ext cx="6333067" cy="707886"/>
          </a:xfrm>
          <a:prstGeom prst="rect">
            <a:avLst/>
          </a:prstGeom>
          <a:noFill/>
        </p:spPr>
        <p:txBody>
          <a:bodyPr wrap="square">
            <a:spAutoFit/>
          </a:bodyPr>
          <a:lstStyle/>
          <a:p>
            <a:r>
              <a:rPr lang="en-US" sz="2000" b="1"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Q2:  Do you use any kind of arti</a:t>
            </a:r>
            <a:r>
              <a:rPr lang="en-US" sz="2000" b="1"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fi</a:t>
            </a:r>
            <a:r>
              <a:rPr lang="en-US" sz="2000" b="1"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cial intelligence in your professional work at Trinity? </a:t>
            </a:r>
            <a:endParaRPr lang="en-US" sz="2000" b="1"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AB3A4A17-3C85-6B64-06C3-32E73892C658}"/>
              </a:ext>
            </a:extLst>
          </p:cNvPr>
          <p:cNvSpPr>
            <a:spLocks noGrp="1"/>
          </p:cNvSpPr>
          <p:nvPr>
            <p:ph type="sldNum" sz="quarter" idx="12"/>
          </p:nvPr>
        </p:nvSpPr>
        <p:spPr/>
        <p:txBody>
          <a:bodyPr/>
          <a:lstStyle/>
          <a:p>
            <a:fld id="{6BB12F0E-A3CD-4D73-ACFF-474107E8F667}" type="slidenum">
              <a:rPr lang="en-US" smtClean="0"/>
              <a:t>10</a:t>
            </a:fld>
            <a:endParaRPr lang="en-US"/>
          </a:p>
        </p:txBody>
      </p:sp>
    </p:spTree>
    <p:extLst>
      <p:ext uri="{BB962C8B-B14F-4D97-AF65-F5344CB8AC3E}">
        <p14:creationId xmlns:p14="http://schemas.microsoft.com/office/powerpoint/2010/main" val="2893328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CA2864D5-3631-346F-8160-15B7029B3EB3}"/>
              </a:ext>
            </a:extLst>
          </p:cNvPr>
          <p:cNvGraphicFramePr/>
          <p:nvPr>
            <p:extLst>
              <p:ext uri="{D42A27DB-BD31-4B8C-83A1-F6EECF244321}">
                <p14:modId xmlns:p14="http://schemas.microsoft.com/office/powerpoint/2010/main" val="3081304813"/>
              </p:ext>
            </p:extLst>
          </p:nvPr>
        </p:nvGraphicFramePr>
        <p:xfrm>
          <a:off x="391885" y="270933"/>
          <a:ext cx="8529562" cy="6125029"/>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a:extLst>
              <a:ext uri="{FF2B5EF4-FFF2-40B4-BE49-F238E27FC236}">
                <a16:creationId xmlns:a16="http://schemas.microsoft.com/office/drawing/2014/main" id="{F5627EAA-2C95-E43B-3811-64C14E92C682}"/>
              </a:ext>
            </a:extLst>
          </p:cNvPr>
          <p:cNvSpPr>
            <a:spLocks noGrp="1"/>
          </p:cNvSpPr>
          <p:nvPr>
            <p:ph type="sldNum" sz="quarter" idx="12"/>
          </p:nvPr>
        </p:nvSpPr>
        <p:spPr/>
        <p:txBody>
          <a:bodyPr/>
          <a:lstStyle/>
          <a:p>
            <a:fld id="{6BB12F0E-A3CD-4D73-ACFF-474107E8F667}" type="slidenum">
              <a:rPr lang="en-US" smtClean="0"/>
              <a:t>11</a:t>
            </a:fld>
            <a:endParaRPr lang="en-US"/>
          </a:p>
        </p:txBody>
      </p:sp>
    </p:spTree>
    <p:extLst>
      <p:ext uri="{BB962C8B-B14F-4D97-AF65-F5344CB8AC3E}">
        <p14:creationId xmlns:p14="http://schemas.microsoft.com/office/powerpoint/2010/main" val="589608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5BC636-A887-CAB4-367C-9AE40AD74134}"/>
              </a:ext>
            </a:extLst>
          </p:cNvPr>
          <p:cNvPicPr>
            <a:picLocks noChangeAspect="1"/>
          </p:cNvPicPr>
          <p:nvPr/>
        </p:nvPicPr>
        <p:blipFill>
          <a:blip r:embed="rId2"/>
          <a:stretch>
            <a:fillRect/>
          </a:stretch>
        </p:blipFill>
        <p:spPr>
          <a:xfrm>
            <a:off x="1407950" y="125790"/>
            <a:ext cx="6430967" cy="6565295"/>
          </a:xfrm>
          <a:prstGeom prst="rect">
            <a:avLst/>
          </a:prstGeom>
        </p:spPr>
      </p:pic>
      <p:sp>
        <p:nvSpPr>
          <p:cNvPr id="2" name="TextBox 1">
            <a:extLst>
              <a:ext uri="{FF2B5EF4-FFF2-40B4-BE49-F238E27FC236}">
                <a16:creationId xmlns:a16="http://schemas.microsoft.com/office/drawing/2014/main" id="{5B47DF77-DA51-EF8D-BEEE-A37FF86E428F}"/>
              </a:ext>
            </a:extLst>
          </p:cNvPr>
          <p:cNvSpPr txBox="1"/>
          <p:nvPr/>
        </p:nvSpPr>
        <p:spPr>
          <a:xfrm>
            <a:off x="7320038" y="125790"/>
            <a:ext cx="1596571" cy="369332"/>
          </a:xfrm>
          <a:prstGeom prst="rect">
            <a:avLst/>
          </a:prstGeom>
          <a:noFill/>
        </p:spPr>
        <p:txBody>
          <a:bodyPr wrap="square" rtlCol="0">
            <a:spAutoFit/>
          </a:bodyPr>
          <a:lstStyle/>
          <a:p>
            <a:r>
              <a:rPr lang="en-US" b="1" dirty="0">
                <a:solidFill>
                  <a:srgbClr val="FF0000"/>
                </a:solidFill>
              </a:rPr>
              <a:t>CURRENT</a:t>
            </a:r>
          </a:p>
        </p:txBody>
      </p:sp>
      <p:sp>
        <p:nvSpPr>
          <p:cNvPr id="4" name="Slide Number Placeholder 3">
            <a:extLst>
              <a:ext uri="{FF2B5EF4-FFF2-40B4-BE49-F238E27FC236}">
                <a16:creationId xmlns:a16="http://schemas.microsoft.com/office/drawing/2014/main" id="{FD016964-55DC-55B2-03C1-E973DCA1D40E}"/>
              </a:ext>
            </a:extLst>
          </p:cNvPr>
          <p:cNvSpPr>
            <a:spLocks noGrp="1"/>
          </p:cNvSpPr>
          <p:nvPr>
            <p:ph type="sldNum" sz="quarter" idx="12"/>
          </p:nvPr>
        </p:nvSpPr>
        <p:spPr/>
        <p:txBody>
          <a:bodyPr/>
          <a:lstStyle/>
          <a:p>
            <a:fld id="{6BB12F0E-A3CD-4D73-ACFF-474107E8F667}" type="slidenum">
              <a:rPr lang="en-US" smtClean="0"/>
              <a:t>12</a:t>
            </a:fld>
            <a:endParaRPr lang="en-US"/>
          </a:p>
        </p:txBody>
      </p:sp>
    </p:spTree>
    <p:extLst>
      <p:ext uri="{BB962C8B-B14F-4D97-AF65-F5344CB8AC3E}">
        <p14:creationId xmlns:p14="http://schemas.microsoft.com/office/powerpoint/2010/main" val="885096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00FFFF"/>
            </a:gs>
            <a:gs pos="38000">
              <a:srgbClr val="000066"/>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AE39F-9007-DC4E-D6B5-D88D33F3E7BB}"/>
              </a:ext>
            </a:extLst>
          </p:cNvPr>
          <p:cNvSpPr>
            <a:spLocks noGrp="1"/>
          </p:cNvSpPr>
          <p:nvPr>
            <p:ph type="title"/>
          </p:nvPr>
        </p:nvSpPr>
        <p:spPr>
          <a:xfrm>
            <a:off x="720573" y="2404534"/>
            <a:ext cx="7886700" cy="1949905"/>
          </a:xfrm>
          <a:solidFill>
            <a:srgbClr val="002060"/>
          </a:solidFill>
        </p:spPr>
        <p:txBody>
          <a:bodyPr>
            <a:normAutofit/>
          </a:bodyPr>
          <a:lstStyle/>
          <a:p>
            <a:pPr algn="ctr"/>
            <a:r>
              <a:rPr lang="en-US" sz="4400" dirty="0">
                <a:solidFill>
                  <a:srgbClr val="79FFFF"/>
                </a:solidFill>
                <a:latin typeface="Calibri" panose="020F0502020204030204" pitchFamily="34" charset="0"/>
                <a:ea typeface="Calibri" panose="020F0502020204030204" pitchFamily="34" charset="0"/>
                <a:cs typeface="Calibri" panose="020F0502020204030204" pitchFamily="34" charset="0"/>
              </a:rPr>
              <a:t>The following pages include summary results of the survey questions and select comments</a:t>
            </a:r>
          </a:p>
        </p:txBody>
      </p:sp>
      <p:sp>
        <p:nvSpPr>
          <p:cNvPr id="3" name="Slide Number Placeholder 2">
            <a:extLst>
              <a:ext uri="{FF2B5EF4-FFF2-40B4-BE49-F238E27FC236}">
                <a16:creationId xmlns:a16="http://schemas.microsoft.com/office/drawing/2014/main" id="{C8430C6E-28FD-B37C-0134-140245F850C6}"/>
              </a:ext>
            </a:extLst>
          </p:cNvPr>
          <p:cNvSpPr>
            <a:spLocks noGrp="1"/>
          </p:cNvSpPr>
          <p:nvPr>
            <p:ph type="sldNum" sz="quarter" idx="12"/>
          </p:nvPr>
        </p:nvSpPr>
        <p:spPr/>
        <p:txBody>
          <a:bodyPr/>
          <a:lstStyle/>
          <a:p>
            <a:fld id="{6BB12F0E-A3CD-4D73-ACFF-474107E8F667}" type="slidenum">
              <a:rPr lang="en-US" smtClean="0"/>
              <a:t>13</a:t>
            </a:fld>
            <a:endParaRPr lang="en-US"/>
          </a:p>
        </p:txBody>
      </p:sp>
    </p:spTree>
    <p:extLst>
      <p:ext uri="{BB962C8B-B14F-4D97-AF65-F5344CB8AC3E}">
        <p14:creationId xmlns:p14="http://schemas.microsoft.com/office/powerpoint/2010/main" val="3994278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1F9EA3E-5264-6129-0534-7545AFCE23DA}"/>
              </a:ext>
            </a:extLst>
          </p:cNvPr>
          <p:cNvGraphicFramePr>
            <a:graphicFrameLocks noGrp="1"/>
          </p:cNvGraphicFramePr>
          <p:nvPr>
            <p:extLst>
              <p:ext uri="{D42A27DB-BD31-4B8C-83A1-F6EECF244321}">
                <p14:modId xmlns:p14="http://schemas.microsoft.com/office/powerpoint/2010/main" val="2516487251"/>
              </p:ext>
            </p:extLst>
          </p:nvPr>
        </p:nvGraphicFramePr>
        <p:xfrm>
          <a:off x="430590" y="377370"/>
          <a:ext cx="8200572" cy="6162929"/>
        </p:xfrm>
        <a:graphic>
          <a:graphicData uri="http://schemas.openxmlformats.org/drawingml/2006/table">
            <a:tbl>
              <a:tblPr firstRow="1" bandRow="1">
                <a:tableStyleId>{5C22544A-7EE6-4342-B048-85BDC9FD1C3A}</a:tableStyleId>
              </a:tblPr>
              <a:tblGrid>
                <a:gridCol w="4100286">
                  <a:extLst>
                    <a:ext uri="{9D8B030D-6E8A-4147-A177-3AD203B41FA5}">
                      <a16:colId xmlns:a16="http://schemas.microsoft.com/office/drawing/2014/main" val="2745100581"/>
                    </a:ext>
                  </a:extLst>
                </a:gridCol>
                <a:gridCol w="4100286">
                  <a:extLst>
                    <a:ext uri="{9D8B030D-6E8A-4147-A177-3AD203B41FA5}">
                      <a16:colId xmlns:a16="http://schemas.microsoft.com/office/drawing/2014/main" val="1445463461"/>
                    </a:ext>
                  </a:extLst>
                </a:gridCol>
              </a:tblGrid>
              <a:tr h="416078">
                <a:tc gridSpan="2">
                  <a:txBody>
                    <a:bodyPr/>
                    <a:lstStyle/>
                    <a:p>
                      <a:pPr algn="ctr"/>
                      <a:r>
                        <a:rPr lang="en-US" sz="2400" dirty="0"/>
                        <a:t>How We Use AI Right Now</a:t>
                      </a:r>
                    </a:p>
                  </a:txBody>
                  <a:tcPr>
                    <a:lnB w="12700" cap="flat" cmpd="sng" algn="ctr">
                      <a:solidFill>
                        <a:schemeClr val="tx1"/>
                      </a:solidFill>
                      <a:prstDash val="solid"/>
                      <a:round/>
                      <a:headEnd type="none" w="med" len="med"/>
                      <a:tailEnd type="none" w="med" len="med"/>
                    </a:lnB>
                    <a:solidFill>
                      <a:schemeClr val="accent4">
                        <a:lumMod val="75000"/>
                      </a:schemeClr>
                    </a:solidFill>
                  </a:tcPr>
                </a:tc>
                <a:tc hMerge="1">
                  <a:txBody>
                    <a:bodyPr/>
                    <a:lstStyle/>
                    <a:p>
                      <a:endParaRPr lang="en-US" dirty="0"/>
                    </a:p>
                  </a:txBody>
                  <a:tcPr/>
                </a:tc>
                <a:extLst>
                  <a:ext uri="{0D108BD9-81ED-4DB2-BD59-A6C34878D82A}">
                    <a16:rowId xmlns:a16="http://schemas.microsoft.com/office/drawing/2014/main" val="951438143"/>
                  </a:ext>
                </a:extLst>
              </a:tr>
              <a:tr h="428979">
                <a:tc>
                  <a:txBody>
                    <a:bodyPr/>
                    <a:lstStyle/>
                    <a:p>
                      <a:r>
                        <a:rPr lang="en-US" b="1" dirty="0"/>
                        <a:t>FACULTY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b="1" dirty="0"/>
                        <a:t>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367203640"/>
                  </a:ext>
                </a:extLst>
              </a:tr>
              <a:tr h="1017613">
                <a:tc>
                  <a:txBody>
                    <a:bodyPr/>
                    <a:lstStyle/>
                    <a:p>
                      <a:r>
                        <a:rPr lang="en-US" sz="1200" b="1" dirty="0"/>
                        <a:t>General Communications</a:t>
                      </a:r>
                    </a:p>
                    <a:p>
                      <a:r>
                        <a:rPr lang="en-US" sz="1200" dirty="0"/>
                        <a:t>Summarize lengthy texts</a:t>
                      </a:r>
                    </a:p>
                    <a:p>
                      <a:r>
                        <a:rPr lang="en-US" sz="1200" dirty="0"/>
                        <a:t>Create Professional Photo</a:t>
                      </a:r>
                    </a:p>
                    <a:p>
                      <a:r>
                        <a:rPr lang="en-US" sz="1200" dirty="0"/>
                        <a:t>Help with email tone and content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Improving Communications</a:t>
                      </a:r>
                    </a:p>
                    <a:p>
                      <a:r>
                        <a:rPr lang="en-US" sz="1200" dirty="0"/>
                        <a:t>Proofreading</a:t>
                      </a:r>
                    </a:p>
                    <a:p>
                      <a:r>
                        <a:rPr lang="en-US" sz="1200" dirty="0"/>
                        <a:t>Polishing emails</a:t>
                      </a:r>
                    </a:p>
                    <a:p>
                      <a:r>
                        <a:rPr lang="en-US" sz="1200" dirty="0"/>
                        <a:t>Refining, editing text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95057804"/>
                  </a:ext>
                </a:extLst>
              </a:tr>
              <a:tr h="1017613">
                <a:tc>
                  <a:txBody>
                    <a:bodyPr/>
                    <a:lstStyle/>
                    <a:p>
                      <a:r>
                        <a:rPr lang="en-US" sz="1200" b="1" dirty="0"/>
                        <a:t>PEDAGOGY</a:t>
                      </a:r>
                    </a:p>
                    <a:p>
                      <a:r>
                        <a:rPr lang="en-US" sz="1200" dirty="0"/>
                        <a:t>Ideas for class discussion questions</a:t>
                      </a:r>
                    </a:p>
                    <a:p>
                      <a:r>
                        <a:rPr lang="en-US" sz="1200" dirty="0"/>
                        <a:t>Ideas for labs and lectures</a:t>
                      </a:r>
                    </a:p>
                    <a:p>
                      <a:r>
                        <a:rPr lang="en-US" sz="1200" dirty="0"/>
                        <a:t>Create study materials for students</a:t>
                      </a:r>
                    </a:p>
                    <a:p>
                      <a:r>
                        <a:rPr lang="en-US" sz="1200" dirty="0"/>
                        <a:t>Draft exam questions for students</a:t>
                      </a:r>
                    </a:p>
                    <a:p>
                      <a:r>
                        <a:rPr lang="en-US" sz="1200" dirty="0"/>
                        <a:t>Help explain concepts for students with different learning styles</a:t>
                      </a:r>
                    </a:p>
                    <a:p>
                      <a:r>
                        <a:rPr lang="en-US" sz="1200" dirty="0"/>
                        <a:t>Creating </a:t>
                      </a:r>
                      <a:r>
                        <a:rPr lang="en-US" sz="1200" dirty="0" err="1"/>
                        <a:t>powerpoints</a:t>
                      </a:r>
                      <a:endParaRPr lang="en-US" sz="1200" dirty="0"/>
                    </a:p>
                    <a:p>
                      <a:r>
                        <a:rPr lang="en-US" sz="1200" dirty="0"/>
                        <a:t>Develop Course materials</a:t>
                      </a:r>
                    </a:p>
                    <a:p>
                      <a:endParaRPr lang="en-US" sz="1200" dirty="0"/>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Project Management</a:t>
                      </a:r>
                    </a:p>
                    <a:p>
                      <a:r>
                        <a:rPr lang="en-US" sz="1200" dirty="0"/>
                        <a:t>Documentation</a:t>
                      </a:r>
                    </a:p>
                    <a:p>
                      <a:r>
                        <a:rPr lang="en-US" sz="1200" dirty="0"/>
                        <a:t>Program ideas</a:t>
                      </a:r>
                    </a:p>
                    <a:p>
                      <a:r>
                        <a:rPr lang="en-US" sz="1200" dirty="0"/>
                        <a:t>Workshopping newsletter ideas</a:t>
                      </a:r>
                    </a:p>
                    <a:p>
                      <a:r>
                        <a:rPr lang="en-US" sz="1200" dirty="0"/>
                        <a:t>Reviewing industry salaries (HR)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Photo production</a:t>
                      </a:r>
                    </a:p>
                    <a:p>
                      <a:endParaRPr lang="en-US" sz="1200" dirty="0"/>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2158027"/>
                  </a:ext>
                </a:extLst>
              </a:tr>
              <a:tr h="1017613">
                <a:tc>
                  <a:txBody>
                    <a:bodyPr/>
                    <a:lstStyle/>
                    <a:p>
                      <a:r>
                        <a:rPr lang="en-US" sz="1200" b="1" dirty="0"/>
                        <a:t>Cheating Detection</a:t>
                      </a:r>
                    </a:p>
                    <a:p>
                      <a:r>
                        <a:rPr lang="en-US" sz="1200" dirty="0"/>
                        <a:t>Use “</a:t>
                      </a:r>
                      <a:r>
                        <a:rPr lang="en-US" sz="1200" dirty="0" err="1"/>
                        <a:t>zerogpt</a:t>
                      </a:r>
                      <a:r>
                        <a:rPr lang="en-US" sz="1200" dirty="0"/>
                        <a:t>” to check for student use of AI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Fact checking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90686921"/>
                  </a:ext>
                </a:extLst>
              </a:tr>
              <a:tr h="498324">
                <a:tc>
                  <a:txBody>
                    <a:bodyPr/>
                    <a:lstStyle/>
                    <a:p>
                      <a:r>
                        <a:rPr lang="en-US" sz="1200" b="1" dirty="0"/>
                        <a:t>Data Analysis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Data Gathering</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327259"/>
                  </a:ext>
                </a:extLst>
              </a:tr>
              <a:tr h="612503">
                <a:tc>
                  <a:txBody>
                    <a:bodyPr/>
                    <a:lstStyle/>
                    <a:p>
                      <a:r>
                        <a:rPr lang="en-US" sz="1200" b="1" dirty="0"/>
                        <a:t>Research Support</a:t>
                      </a:r>
                    </a:p>
                    <a:p>
                      <a:r>
                        <a:rPr lang="en-US" sz="1200" dirty="0"/>
                        <a:t>Finding journals for publication</a:t>
                      </a:r>
                    </a:p>
                    <a:p>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a:t>Funding support/proposals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62050511"/>
                  </a:ext>
                </a:extLst>
              </a:tr>
            </a:tbl>
          </a:graphicData>
        </a:graphic>
      </p:graphicFrame>
      <p:sp>
        <p:nvSpPr>
          <p:cNvPr id="3" name="Slide Number Placeholder 2">
            <a:extLst>
              <a:ext uri="{FF2B5EF4-FFF2-40B4-BE49-F238E27FC236}">
                <a16:creationId xmlns:a16="http://schemas.microsoft.com/office/drawing/2014/main" id="{63070458-30BD-129C-FDBB-D9C7AD706E8D}"/>
              </a:ext>
            </a:extLst>
          </p:cNvPr>
          <p:cNvSpPr>
            <a:spLocks noGrp="1"/>
          </p:cNvSpPr>
          <p:nvPr>
            <p:ph type="sldNum" sz="quarter" idx="12"/>
          </p:nvPr>
        </p:nvSpPr>
        <p:spPr/>
        <p:txBody>
          <a:bodyPr/>
          <a:lstStyle/>
          <a:p>
            <a:fld id="{6BB12F0E-A3CD-4D73-ACFF-474107E8F667}" type="slidenum">
              <a:rPr lang="en-US" smtClean="0"/>
              <a:t>14</a:t>
            </a:fld>
            <a:endParaRPr lang="en-US"/>
          </a:p>
        </p:txBody>
      </p:sp>
    </p:spTree>
    <p:extLst>
      <p:ext uri="{BB962C8B-B14F-4D97-AF65-F5344CB8AC3E}">
        <p14:creationId xmlns:p14="http://schemas.microsoft.com/office/powerpoint/2010/main" val="437671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E68093-4BD2-5C06-4476-132A47F3100C}"/>
              </a:ext>
            </a:extLst>
          </p:cNvPr>
          <p:cNvSpPr txBox="1"/>
          <p:nvPr/>
        </p:nvSpPr>
        <p:spPr>
          <a:xfrm>
            <a:off x="382208" y="244754"/>
            <a:ext cx="8619067" cy="2893100"/>
          </a:xfrm>
          <a:prstGeom prst="rect">
            <a:avLst/>
          </a:prstGeom>
          <a:noFill/>
        </p:spPr>
        <p:txBody>
          <a:bodyPr wrap="square">
            <a:spAutoFit/>
          </a:bodyPr>
          <a:lstStyle/>
          <a:p>
            <a:r>
              <a:rPr lang="en-US" sz="1400" b="1" i="0" u="none" strike="noStrike" baseline="0" dirty="0">
                <a:solidFill>
                  <a:srgbClr val="323D47"/>
                </a:solidFill>
                <a:latin typeface="Liberation Sans"/>
              </a:rPr>
              <a:t>FACULTY:</a:t>
            </a:r>
            <a:r>
              <a:rPr lang="en-US" sz="1400" b="0" i="0" u="none" strike="noStrike" baseline="0" dirty="0">
                <a:solidFill>
                  <a:srgbClr val="323D47"/>
                </a:solidFill>
                <a:latin typeface="Liberation Sans"/>
              </a:rPr>
              <a:t>  I use ChatGPT (OpenAI) to support my work as a faculty member. I use it to </a:t>
            </a:r>
            <a:r>
              <a:rPr lang="en-US" sz="1400" b="0" i="0" u="none" strike="noStrike" baseline="0" dirty="0" err="1">
                <a:solidFill>
                  <a:srgbClr val="323D47"/>
                </a:solidFill>
                <a:latin typeface="Liberation Sans"/>
              </a:rPr>
              <a:t>brainstormideas</a:t>
            </a:r>
            <a:r>
              <a:rPr lang="en-US" sz="1400" b="0" i="0" u="none" strike="noStrike" baseline="0" dirty="0">
                <a:solidFill>
                  <a:srgbClr val="323D47"/>
                </a:solidFill>
                <a:latin typeface="Liberation Sans"/>
              </a:rPr>
              <a:t>, develop lesson plans and instructional materials, create classroom activities </a:t>
            </a:r>
            <a:r>
              <a:rPr lang="en-US" sz="1400" b="0" i="0" u="none" strike="noStrike" baseline="0" dirty="0" err="1">
                <a:solidFill>
                  <a:srgbClr val="323D47"/>
                </a:solidFill>
                <a:latin typeface="Liberation Sans"/>
              </a:rPr>
              <a:t>anddiscussion</a:t>
            </a:r>
            <a:r>
              <a:rPr lang="en-US" sz="1400" b="0" i="0" u="none" strike="noStrike" baseline="0" dirty="0">
                <a:solidFill>
                  <a:srgbClr val="323D47"/>
                </a:solidFill>
                <a:latin typeface="Liberation Sans"/>
              </a:rPr>
              <a:t> questions, refine assignment prompts, and draft communications such as </a:t>
            </a:r>
            <a:r>
              <a:rPr lang="en-US" sz="1400" b="0" i="0" u="none" strike="noStrike" baseline="0" dirty="0" err="1">
                <a:solidFill>
                  <a:srgbClr val="323D47"/>
                </a:solidFill>
                <a:latin typeface="Liberation Sans"/>
              </a:rPr>
              <a:t>emailsand</a:t>
            </a:r>
            <a:r>
              <a:rPr lang="en-US" sz="1400" b="0" i="0" u="none" strike="noStrike" baseline="0" dirty="0">
                <a:solidFill>
                  <a:srgbClr val="323D47"/>
                </a:solidFill>
                <a:latin typeface="Liberation Sans"/>
              </a:rPr>
              <a:t> announcements. AI is used as a productivity and instructional support tool, while all </a:t>
            </a:r>
            <a:r>
              <a:rPr lang="en-US" sz="1400" b="0" i="0" u="none" strike="noStrike" baseline="0" dirty="0" err="1">
                <a:solidFill>
                  <a:srgbClr val="323D47"/>
                </a:solidFill>
                <a:latin typeface="Liberation Sans"/>
              </a:rPr>
              <a:t>finaldecisions</a:t>
            </a:r>
            <a:r>
              <a:rPr lang="en-US" sz="1400" b="0" i="0" u="none" strike="noStrike" baseline="0" dirty="0">
                <a:solidFill>
                  <a:srgbClr val="323D47"/>
                </a:solidFill>
                <a:latin typeface="Liberation Sans"/>
              </a:rPr>
              <a:t>, course content, grading, and academic judgment remain my responsibility.</a:t>
            </a:r>
          </a:p>
          <a:p>
            <a:endParaRPr lang="en-US" sz="1400" dirty="0">
              <a:solidFill>
                <a:srgbClr val="323D47"/>
              </a:solidFill>
              <a:latin typeface="Liberation Sans"/>
            </a:endParaRPr>
          </a:p>
          <a:p>
            <a:r>
              <a:rPr lang="en-US" sz="1400" b="1" dirty="0"/>
              <a:t>FACULTY:</a:t>
            </a:r>
            <a:r>
              <a:rPr lang="en-US" sz="1400" dirty="0"/>
              <a:t>  Yes. I regularly use artificial intelligence tools to enhance productivity, improve the quality </a:t>
            </a:r>
            <a:r>
              <a:rPr lang="en-US" sz="1400" dirty="0" err="1"/>
              <a:t>ofmy</a:t>
            </a:r>
            <a:r>
              <a:rPr lang="en-US" sz="1400" dirty="0"/>
              <a:t> work, and support both academic and administrative responsibilities. I primarily </a:t>
            </a:r>
            <a:r>
              <a:rPr lang="en-US" sz="1400" dirty="0" err="1"/>
              <a:t>useChatGPT</a:t>
            </a:r>
            <a:r>
              <a:rPr lang="en-US" sz="1400" dirty="0"/>
              <a:t> for drafting and editing communications, brainstorming ideas, </a:t>
            </a:r>
            <a:r>
              <a:rPr lang="en-US" sz="1400" dirty="0" err="1"/>
              <a:t>summarizinginformation</a:t>
            </a:r>
            <a:r>
              <a:rPr lang="en-US" sz="1400" dirty="0"/>
              <a:t>, developing course materials, data analysis, and research support. Grok Claude, problem-solving, and comparing AI-generated solutions to improve accuracy and </a:t>
            </a:r>
            <a:r>
              <a:rPr lang="en-US" sz="1400" dirty="0" err="1"/>
              <a:t>efficiency.These</a:t>
            </a:r>
            <a:r>
              <a:rPr lang="en-US" sz="1400" dirty="0"/>
              <a:t> tools serve as assistants (co-pilots) to streamline workflows while all final </a:t>
            </a:r>
            <a:r>
              <a:rPr lang="en-US" sz="1400" dirty="0" err="1"/>
              <a:t>decisions,reviews</a:t>
            </a:r>
            <a:r>
              <a:rPr lang="en-US" sz="1400" dirty="0"/>
              <a:t>, and approvals remain my </a:t>
            </a:r>
            <a:r>
              <a:rPr lang="en-US" sz="1400" dirty="0" err="1"/>
              <a:t>responsibility.I</a:t>
            </a:r>
            <a:r>
              <a:rPr lang="en-US" sz="1400" dirty="0"/>
              <a:t> also use and particularly for software development, coding assistance, debugging, technical</a:t>
            </a:r>
          </a:p>
        </p:txBody>
      </p:sp>
      <p:sp>
        <p:nvSpPr>
          <p:cNvPr id="4" name="TextBox 3">
            <a:extLst>
              <a:ext uri="{FF2B5EF4-FFF2-40B4-BE49-F238E27FC236}">
                <a16:creationId xmlns:a16="http://schemas.microsoft.com/office/drawing/2014/main" id="{1229187F-F387-A2C0-B7D6-B9AAB42B5F96}"/>
              </a:ext>
            </a:extLst>
          </p:cNvPr>
          <p:cNvSpPr txBox="1"/>
          <p:nvPr/>
        </p:nvSpPr>
        <p:spPr>
          <a:xfrm>
            <a:off x="449941" y="4357015"/>
            <a:ext cx="8551334" cy="1569660"/>
          </a:xfrm>
          <a:prstGeom prst="rect">
            <a:avLst/>
          </a:prstGeom>
          <a:noFill/>
        </p:spPr>
        <p:txBody>
          <a:bodyPr wrap="square">
            <a:spAutoFit/>
          </a:bodyPr>
          <a:lstStyle/>
          <a:p>
            <a:r>
              <a:rPr lang="en-US" sz="1600" b="1"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STAFF:  </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I use ChatGPT mainly to act as a supercharged search engine, as an initial fact-</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checkingdevice</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flag for actual follow up to check for grammar, clarity and AP style issues, and </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checksfor</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plagiarism and attribution. I have also generated images that do not violate </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intellectualproperty</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rights.I</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also use some of the AI features in the Adobe Creative Cloud suite for </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audioengineering</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such as Adobe Podcast, which can fix audio issues. Photoshop now also has </a:t>
            </a:r>
            <a:r>
              <a:rPr lang="en-US" sz="1600" b="0" i="0" u="none" strike="noStrike" baseline="0" dirty="0" err="1">
                <a:solidFill>
                  <a:srgbClr val="323D47"/>
                </a:solidFill>
                <a:latin typeface="Calibri" panose="020F0502020204030204" pitchFamily="34" charset="0"/>
                <a:ea typeface="Calibri" panose="020F0502020204030204" pitchFamily="34" charset="0"/>
                <a:cs typeface="Calibri" panose="020F0502020204030204" pitchFamily="34" charset="0"/>
              </a:rPr>
              <a:t>AItools</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 that can assist in image development of photos.</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4246AE9-B427-DDEC-FA9C-AD014D7A5B31}"/>
              </a:ext>
            </a:extLst>
          </p:cNvPr>
          <p:cNvSpPr txBox="1"/>
          <p:nvPr/>
        </p:nvSpPr>
        <p:spPr>
          <a:xfrm>
            <a:off x="449941" y="5960877"/>
            <a:ext cx="4572000" cy="523220"/>
          </a:xfrm>
          <a:prstGeom prst="rect">
            <a:avLst/>
          </a:prstGeom>
          <a:noFill/>
        </p:spPr>
        <p:txBody>
          <a:bodyPr wrap="square">
            <a:spAutoFit/>
          </a:bodyPr>
          <a:lstStyle/>
          <a:p>
            <a:endParaRPr lang="en-US" sz="1200" b="0" i="0" u="none" strike="noStrike" baseline="0" dirty="0">
              <a:latin typeface="Liberation Sans"/>
            </a:endParaRPr>
          </a:p>
          <a:p>
            <a:r>
              <a:rPr lang="en-US" sz="1600" b="1"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STAFF:  </a:t>
            </a:r>
            <a:r>
              <a:rPr lang="en-US" sz="16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I actively avoid using AI in any capacity</a:t>
            </a:r>
            <a:r>
              <a:rPr lang="en-US" sz="800" b="0" i="0" u="none" strike="noStrike" baseline="0" dirty="0">
                <a:solidFill>
                  <a:srgbClr val="323D47"/>
                </a:solidFill>
                <a:latin typeface="Liberation Sans"/>
              </a:rPr>
              <a:t>.</a:t>
            </a:r>
            <a:endParaRPr lang="en-US" dirty="0"/>
          </a:p>
        </p:txBody>
      </p:sp>
      <p:sp>
        <p:nvSpPr>
          <p:cNvPr id="8" name="TextBox 7">
            <a:extLst>
              <a:ext uri="{FF2B5EF4-FFF2-40B4-BE49-F238E27FC236}">
                <a16:creationId xmlns:a16="http://schemas.microsoft.com/office/drawing/2014/main" id="{D2273104-288F-8B7C-7A5D-06271E96A955}"/>
              </a:ext>
            </a:extLst>
          </p:cNvPr>
          <p:cNvSpPr txBox="1"/>
          <p:nvPr/>
        </p:nvSpPr>
        <p:spPr>
          <a:xfrm>
            <a:off x="382208" y="3243093"/>
            <a:ext cx="8280402" cy="954107"/>
          </a:xfrm>
          <a:prstGeom prst="rect">
            <a:avLst/>
          </a:prstGeom>
          <a:noFill/>
        </p:spPr>
        <p:txBody>
          <a:bodyPr wrap="square">
            <a:spAutoFit/>
          </a:bodyPr>
          <a:lstStyle/>
          <a:p>
            <a:r>
              <a:rPr lang="en-US" sz="1400" b="1"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FACULTY:  </a:t>
            </a:r>
            <a:r>
              <a:rPr lang="en-US" sz="1400" b="0" i="0" u="none" strike="noStrike" baseline="0" dirty="0">
                <a:solidFill>
                  <a:srgbClr val="323D47"/>
                </a:solidFill>
                <a:latin typeface="Calibri" panose="020F0502020204030204" pitchFamily="34" charset="0"/>
                <a:ea typeface="Calibri" panose="020F0502020204030204" pitchFamily="34" charset="0"/>
                <a:cs typeface="Calibri" panose="020F0502020204030204" pitchFamily="34" charset="0"/>
              </a:rPr>
              <a:t>I intentionally do NOT use AI to plan lessons, grade papers, write recommendations, and do other professional tasks although I know the capacity is there. When I Google a question or term, the AI explanation is the first to pop up, so sometimes I look at that, but most often, I go to a more reliable source. Once in awhile I use it to summarize a source or concept. I usezerogpt.com to check for originality. I am frightened by AI.</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7E7A217C-23AF-822D-E7CE-6F058C1D5B5A}"/>
              </a:ext>
            </a:extLst>
          </p:cNvPr>
          <p:cNvSpPr>
            <a:spLocks noGrp="1"/>
          </p:cNvSpPr>
          <p:nvPr>
            <p:ph type="sldNum" sz="quarter" idx="12"/>
          </p:nvPr>
        </p:nvSpPr>
        <p:spPr/>
        <p:txBody>
          <a:bodyPr/>
          <a:lstStyle/>
          <a:p>
            <a:fld id="{6BB12F0E-A3CD-4D73-ACFF-474107E8F667}" type="slidenum">
              <a:rPr lang="en-US" smtClean="0"/>
              <a:t>15</a:t>
            </a:fld>
            <a:endParaRPr lang="en-US"/>
          </a:p>
        </p:txBody>
      </p:sp>
    </p:spTree>
    <p:extLst>
      <p:ext uri="{BB962C8B-B14F-4D97-AF65-F5344CB8AC3E}">
        <p14:creationId xmlns:p14="http://schemas.microsoft.com/office/powerpoint/2010/main" val="4161797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F79E001-380B-0297-B7C5-0139EFC2AB85}"/>
              </a:ext>
            </a:extLst>
          </p:cNvPr>
          <p:cNvGraphicFramePr>
            <a:graphicFrameLocks noGrp="1"/>
          </p:cNvGraphicFramePr>
          <p:nvPr>
            <p:extLst>
              <p:ext uri="{D42A27DB-BD31-4B8C-83A1-F6EECF244321}">
                <p14:modId xmlns:p14="http://schemas.microsoft.com/office/powerpoint/2010/main" val="232266213"/>
              </p:ext>
            </p:extLst>
          </p:nvPr>
        </p:nvGraphicFramePr>
        <p:xfrm>
          <a:off x="551543" y="227389"/>
          <a:ext cx="8326362" cy="6303313"/>
        </p:xfrm>
        <a:graphic>
          <a:graphicData uri="http://schemas.openxmlformats.org/drawingml/2006/table">
            <a:tbl>
              <a:tblPr firstRow="1" bandRow="1">
                <a:tableStyleId>{7DF18680-E054-41AD-8BC1-D1AEF772440D}</a:tableStyleId>
              </a:tblPr>
              <a:tblGrid>
                <a:gridCol w="4163181">
                  <a:extLst>
                    <a:ext uri="{9D8B030D-6E8A-4147-A177-3AD203B41FA5}">
                      <a16:colId xmlns:a16="http://schemas.microsoft.com/office/drawing/2014/main" val="1767597240"/>
                    </a:ext>
                  </a:extLst>
                </a:gridCol>
                <a:gridCol w="4163181">
                  <a:extLst>
                    <a:ext uri="{9D8B030D-6E8A-4147-A177-3AD203B41FA5}">
                      <a16:colId xmlns:a16="http://schemas.microsoft.com/office/drawing/2014/main" val="2380758974"/>
                    </a:ext>
                  </a:extLst>
                </a:gridCol>
              </a:tblGrid>
              <a:tr h="527353">
                <a:tc gridSpan="2">
                  <a:txBody>
                    <a:bodyPr/>
                    <a:lstStyle/>
                    <a:p>
                      <a:pPr algn="ctr"/>
                      <a:r>
                        <a:rPr lang="en-US" sz="2400" dirty="0"/>
                        <a:t>What we want to learn about AI:</a:t>
                      </a:r>
                    </a:p>
                  </a:txBody>
                  <a:tcPr/>
                </a:tc>
                <a:tc hMerge="1">
                  <a:txBody>
                    <a:bodyPr/>
                    <a:lstStyle/>
                    <a:p>
                      <a:endParaRPr lang="en-US" dirty="0"/>
                    </a:p>
                  </a:txBody>
                  <a:tcPr/>
                </a:tc>
                <a:extLst>
                  <a:ext uri="{0D108BD9-81ED-4DB2-BD59-A6C34878D82A}">
                    <a16:rowId xmlns:a16="http://schemas.microsoft.com/office/drawing/2014/main" val="1020737401"/>
                  </a:ext>
                </a:extLst>
              </a:tr>
              <a:tr h="364470">
                <a:tc>
                  <a:txBody>
                    <a:bodyPr/>
                    <a:lstStyle/>
                    <a:p>
                      <a:r>
                        <a:rPr lang="en-US" b="1" dirty="0"/>
                        <a:t>FACULTY</a:t>
                      </a:r>
                    </a:p>
                  </a:txBody>
                  <a:tcPr>
                    <a:lnB w="12700" cap="flat" cmpd="sng" algn="ctr">
                      <a:solidFill>
                        <a:schemeClr val="tx1"/>
                      </a:solidFill>
                      <a:prstDash val="solid"/>
                      <a:round/>
                      <a:headEnd type="none" w="med" len="med"/>
                      <a:tailEnd type="none" w="med" len="med"/>
                    </a:lnB>
                  </a:tcPr>
                </a:tc>
                <a:tc>
                  <a:txBody>
                    <a:bodyPr/>
                    <a:lstStyle/>
                    <a:p>
                      <a:r>
                        <a:rPr lang="en-US" b="1" dirty="0"/>
                        <a:t>STAFF</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366773"/>
                  </a:ext>
                </a:extLst>
              </a:tr>
              <a:tr h="1024064">
                <a:tc>
                  <a:txBody>
                    <a:bodyPr/>
                    <a:lstStyle/>
                    <a:p>
                      <a:r>
                        <a:rPr lang="en-US" sz="1200" b="1" i="0" u="none" strike="noStrike" kern="1200" baseline="0" dirty="0">
                          <a:solidFill>
                            <a:schemeClr val="dk1"/>
                          </a:solidFill>
                          <a:latin typeface="+mn-lt"/>
                          <a:ea typeface="+mn-ea"/>
                          <a:cs typeface="+mn-cs"/>
                        </a:rPr>
                        <a:t>Process Improvements</a:t>
                      </a:r>
                    </a:p>
                    <a:p>
                      <a:endParaRPr lang="en-US" sz="1200" b="0" i="0" u="none" strike="noStrike" kern="1200" baseline="0" dirty="0">
                        <a:solidFill>
                          <a:schemeClr val="dk1"/>
                        </a:solidFill>
                        <a:latin typeface="+mn-lt"/>
                        <a:ea typeface="+mn-ea"/>
                        <a:cs typeface="+mn-cs"/>
                      </a:endParaRPr>
                    </a:p>
                    <a:p>
                      <a:r>
                        <a:rPr lang="en-US" sz="1200" b="0" i="0" u="none" strike="noStrike" kern="1200" baseline="0" dirty="0">
                          <a:solidFill>
                            <a:schemeClr val="dk1"/>
                          </a:solidFill>
                          <a:latin typeface="+mn-lt"/>
                          <a:ea typeface="+mn-ea"/>
                          <a:cs typeface="+mn-cs"/>
                        </a:rPr>
                        <a:t> AI tools that can automate routine and repetitive tasks, improve workflow efficiency, organize information, and save time.</a:t>
                      </a:r>
                    </a:p>
                    <a:p>
                      <a:endParaRPr lang="en-US" sz="1200" b="0" i="0" u="none" strike="noStrike" kern="1200" baseline="0" dirty="0">
                        <a:solidFill>
                          <a:schemeClr val="dk1"/>
                        </a:solidFill>
                        <a:latin typeface="+mn-lt"/>
                        <a:ea typeface="+mn-ea"/>
                        <a:cs typeface="+mn-cs"/>
                      </a:endParaRPr>
                    </a:p>
                    <a:p>
                      <a:r>
                        <a:rPr lang="en-US" sz="1200" b="0" i="0" u="none" strike="noStrike" kern="1200" baseline="0" dirty="0">
                          <a:solidFill>
                            <a:schemeClr val="dk1"/>
                          </a:solidFill>
                          <a:latin typeface="+mn-lt"/>
                          <a:ea typeface="+mn-ea"/>
                          <a:cs typeface="+mn-cs"/>
                        </a:rPr>
                        <a:t>How </a:t>
                      </a:r>
                      <a:r>
                        <a:rPr lang="en-US" sz="1200" b="0" i="0" u="none" strike="noStrike" kern="1200" baseline="0" dirty="0" err="1">
                          <a:solidFill>
                            <a:schemeClr val="dk1"/>
                          </a:solidFill>
                          <a:latin typeface="+mn-lt"/>
                          <a:ea typeface="+mn-ea"/>
                          <a:cs typeface="+mn-cs"/>
                        </a:rPr>
                        <a:t>Anthropic's</a:t>
                      </a:r>
                      <a:r>
                        <a:rPr lang="en-US" sz="1200" b="0" i="0" u="none" strike="noStrike" kern="1200" baseline="0" dirty="0">
                          <a:solidFill>
                            <a:schemeClr val="dk1"/>
                          </a:solidFill>
                          <a:latin typeface="+mn-lt"/>
                          <a:ea typeface="+mn-ea"/>
                          <a:cs typeface="+mn-cs"/>
                        </a:rPr>
                        <a:t> Claude Projects feature can support team collaboration, organize knowledge, and improve responses by working with shared organizational information. </a:t>
                      </a: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1" dirty="0"/>
                        <a:t>Process Improvements</a:t>
                      </a:r>
                    </a:p>
                    <a:p>
                      <a:endParaRPr lang="en-US" sz="1200" dirty="0"/>
                    </a:p>
                    <a:p>
                      <a:r>
                        <a:rPr lang="en-US" sz="1200" dirty="0"/>
                        <a:t>More efficient processes</a:t>
                      </a:r>
                    </a:p>
                    <a:p>
                      <a:endParaRPr lang="en-US" sz="1200" dirty="0"/>
                    </a:p>
                    <a:p>
                      <a:r>
                        <a:rPr lang="en-US" sz="1200" dirty="0"/>
                        <a:t>Data organization and reporting</a:t>
                      </a:r>
                    </a:p>
                    <a:p>
                      <a:endParaRPr lang="en-US" sz="1200" dirty="0"/>
                    </a:p>
                    <a:p>
                      <a:r>
                        <a:rPr lang="en-US" sz="1200" dirty="0"/>
                        <a:t>Complex report generation</a:t>
                      </a:r>
                    </a:p>
                    <a:p>
                      <a:endParaRPr lang="en-US" sz="1200" dirty="0"/>
                    </a:p>
                    <a:p>
                      <a:r>
                        <a:rPr lang="en-US" sz="1200" dirty="0"/>
                        <a:t>Data visualization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73570391"/>
                  </a:ext>
                </a:extLst>
              </a:tr>
              <a:tr h="1007615">
                <a:tc>
                  <a:txBody>
                    <a:bodyPr/>
                    <a:lstStyle/>
                    <a:p>
                      <a:r>
                        <a:rPr lang="en-US" sz="1100" b="1" i="0" u="none" strike="noStrike" kern="1200" baseline="0" dirty="0">
                          <a:solidFill>
                            <a:schemeClr val="dk1"/>
                          </a:solidFill>
                          <a:latin typeface="+mn-lt"/>
                          <a:ea typeface="+mn-ea"/>
                          <a:cs typeface="+mn-cs"/>
                        </a:rPr>
                        <a:t>Teaching Students About AI</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Ways to encourage students to see that AI is a tool, not a way to do their work.</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Use in identifying student areas of weakness to improve focus on topics </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implications of the use of AI for student learning outcomes </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How to teach students how to use AI ethically</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100" b="1" dirty="0"/>
                        <a:t>Operational Issues</a:t>
                      </a:r>
                    </a:p>
                    <a:p>
                      <a:endParaRPr lang="en-US" sz="1100" dirty="0"/>
                    </a:p>
                    <a:p>
                      <a:r>
                        <a:rPr lang="en-US" sz="1100" dirty="0"/>
                        <a:t>HR: </a:t>
                      </a:r>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1.Workforce Analytics and Retention2.Predictive Analytics 3.AI virtual assistance </a:t>
                      </a:r>
                      <a:r>
                        <a:rPr lang="en-US" sz="1200" b="0" i="0" u="none" strike="noStrike" kern="1200" baseline="0" dirty="0" err="1">
                          <a:solidFill>
                            <a:schemeClr val="dk1"/>
                          </a:solidFill>
                          <a:latin typeface="Calibri" panose="020F0502020204030204" pitchFamily="34" charset="0"/>
                          <a:ea typeface="Calibri" panose="020F0502020204030204" pitchFamily="34" charset="0"/>
                          <a:cs typeface="Calibri" panose="020F0502020204030204" pitchFamily="34" charset="0"/>
                        </a:rPr>
                        <a:t>thathandles</a:t>
                      </a:r>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 questions pertaining to PTO balances, benefits, company polices that provides </a:t>
                      </a:r>
                      <a:r>
                        <a:rPr lang="en-US" sz="1200" b="0" i="0" u="none" strike="noStrike" kern="1200" baseline="0" dirty="0" err="1">
                          <a:solidFill>
                            <a:schemeClr val="dk1"/>
                          </a:solidFill>
                          <a:latin typeface="Calibri" panose="020F0502020204030204" pitchFamily="34" charset="0"/>
                          <a:ea typeface="Calibri" panose="020F0502020204030204" pitchFamily="34" charset="0"/>
                          <a:cs typeface="Calibri" panose="020F0502020204030204" pitchFamily="34" charset="0"/>
                        </a:rPr>
                        <a:t>instantsupport</a:t>
                      </a:r>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 4.Recruitment 5.On-boarding 6.Payroll</a:t>
                      </a:r>
                    </a:p>
                    <a:p>
                      <a:endPar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Academics:  Improved management of enrollments for course scheduling and support for major programs</a:t>
                      </a:r>
                    </a:p>
                    <a:p>
                      <a:endPar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endParaRPr lang="en-US"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11534704"/>
                  </a:ext>
                </a:extLst>
              </a:tr>
              <a:tr h="1024064">
                <a:tc>
                  <a:txBody>
                    <a:bodyPr/>
                    <a:lstStyle/>
                    <a:p>
                      <a:r>
                        <a:rPr lang="en-US" sz="1100" b="1" i="0" u="none" strike="noStrike" kern="1200" baseline="0" dirty="0">
                          <a:solidFill>
                            <a:schemeClr val="dk1"/>
                          </a:solidFill>
                          <a:latin typeface="+mn-lt"/>
                          <a:ea typeface="+mn-ea"/>
                          <a:cs typeface="+mn-cs"/>
                        </a:rPr>
                        <a:t>AI in Curriculum and Pedagogy</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best practice in teaching AI use</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ethical AI use in literature synthesis</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teaching platform AI integration</a:t>
                      </a:r>
                    </a:p>
                    <a:p>
                      <a:endParaRPr lang="en-US" sz="1100" b="0" i="0" u="none" strike="noStrike" kern="1200" baseline="0" dirty="0">
                        <a:solidFill>
                          <a:schemeClr val="dk1"/>
                        </a:solidFill>
                        <a:latin typeface="+mn-lt"/>
                        <a:ea typeface="+mn-ea"/>
                        <a:cs typeface="+mn-cs"/>
                      </a:endParaRPr>
                    </a:p>
                    <a:p>
                      <a:r>
                        <a:rPr lang="en-US" sz="1100" b="0" i="0" u="none" strike="noStrike" kern="1200" baseline="0" dirty="0">
                          <a:solidFill>
                            <a:schemeClr val="dk1"/>
                          </a:solidFill>
                          <a:latin typeface="+mn-lt"/>
                          <a:ea typeface="+mn-ea"/>
                          <a:cs typeface="+mn-cs"/>
                        </a:rPr>
                        <a:t>How to use AI as a resource to facilitate learning</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5316948"/>
                  </a:ext>
                </a:extLst>
              </a:tr>
            </a:tbl>
          </a:graphicData>
        </a:graphic>
      </p:graphicFrame>
      <p:sp>
        <p:nvSpPr>
          <p:cNvPr id="3" name="Slide Number Placeholder 2">
            <a:extLst>
              <a:ext uri="{FF2B5EF4-FFF2-40B4-BE49-F238E27FC236}">
                <a16:creationId xmlns:a16="http://schemas.microsoft.com/office/drawing/2014/main" id="{661AF528-EC57-F989-5770-7DC1309BD377}"/>
              </a:ext>
            </a:extLst>
          </p:cNvPr>
          <p:cNvSpPr>
            <a:spLocks noGrp="1"/>
          </p:cNvSpPr>
          <p:nvPr>
            <p:ph type="sldNum" sz="quarter" idx="12"/>
          </p:nvPr>
        </p:nvSpPr>
        <p:spPr/>
        <p:txBody>
          <a:bodyPr/>
          <a:lstStyle/>
          <a:p>
            <a:fld id="{6BB12F0E-A3CD-4D73-ACFF-474107E8F667}" type="slidenum">
              <a:rPr lang="en-US" smtClean="0"/>
              <a:t>16</a:t>
            </a:fld>
            <a:endParaRPr lang="en-US"/>
          </a:p>
        </p:txBody>
      </p:sp>
    </p:spTree>
    <p:extLst>
      <p:ext uri="{BB962C8B-B14F-4D97-AF65-F5344CB8AC3E}">
        <p14:creationId xmlns:p14="http://schemas.microsoft.com/office/powerpoint/2010/main" val="20126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F693B0-C5F0-4D7B-403C-C7412B4BFB7C}"/>
              </a:ext>
            </a:extLst>
          </p:cNvPr>
          <p:cNvSpPr txBox="1"/>
          <p:nvPr/>
        </p:nvSpPr>
        <p:spPr>
          <a:xfrm>
            <a:off x="520095" y="578061"/>
            <a:ext cx="7965924" cy="3077766"/>
          </a:xfrm>
          <a:prstGeom prst="rect">
            <a:avLst/>
          </a:prstGeom>
          <a:noFill/>
        </p:spPr>
        <p:txBody>
          <a:bodyPr wrap="square">
            <a:spAutoFit/>
          </a:bodyPr>
          <a:lstStyle/>
          <a:p>
            <a:pPr algn="l"/>
            <a:endParaRPr lang="en-US" sz="1200" b="0" i="0" u="none" strike="noStrike" baseline="0" dirty="0">
              <a:solidFill>
                <a:srgbClr val="000000"/>
              </a:solidFill>
              <a:latin typeface="Liberation Sans"/>
            </a:endParaRPr>
          </a:p>
          <a:p>
            <a:r>
              <a:rPr lang="en-US" sz="1400" b="1" dirty="0">
                <a:solidFill>
                  <a:srgbClr val="323D48"/>
                </a:solidFill>
                <a:latin typeface="Calibri" panose="020F0502020204030204" pitchFamily="34" charset="0"/>
                <a:ea typeface="Calibri" panose="020F0502020204030204" pitchFamily="34" charset="0"/>
                <a:cs typeface="Calibri" panose="020F0502020204030204" pitchFamily="34" charset="0"/>
              </a:rPr>
              <a:t>FACULTY:  </a:t>
            </a:r>
            <a:r>
              <a:rPr lang="en-US" sz="14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I am quite averse to AI so have no interest in expanding its use in my work.</a:t>
            </a:r>
          </a:p>
          <a:p>
            <a:endParaRPr lang="en-US" sz="1400" dirty="0">
              <a:solidFill>
                <a:srgbClr val="323D48"/>
              </a:solidFill>
              <a:latin typeface="Calibri" panose="020F0502020204030204" pitchFamily="34" charset="0"/>
              <a:ea typeface="Calibri" panose="020F0502020204030204" pitchFamily="34" charset="0"/>
              <a:cs typeface="Calibri" panose="020F0502020204030204" pitchFamily="34" charset="0"/>
            </a:endParaRPr>
          </a:p>
          <a:p>
            <a:r>
              <a:rPr lang="en-US" sz="1400" b="1" dirty="0">
                <a:latin typeface="Calibri" panose="020F0502020204030204" pitchFamily="34" charset="0"/>
                <a:ea typeface="Calibri" panose="020F0502020204030204" pitchFamily="34" charset="0"/>
                <a:cs typeface="Calibri" panose="020F0502020204030204" pitchFamily="34" charset="0"/>
              </a:rPr>
              <a:t>FACULTY:  </a:t>
            </a:r>
            <a:r>
              <a:rPr lang="en-US" sz="1400" dirty="0">
                <a:latin typeface="Calibri" panose="020F0502020204030204" pitchFamily="34" charset="0"/>
                <a:ea typeface="Calibri" panose="020F0502020204030204" pitchFamily="34" charset="0"/>
                <a:cs typeface="Calibri" panose="020F0502020204030204" pitchFamily="34" charset="0"/>
              </a:rPr>
              <a:t>How to better fight its spread.</a:t>
            </a:r>
          </a:p>
          <a:p>
            <a:endParaRPr lang="en-US" sz="1400" b="1" dirty="0">
              <a:latin typeface="Calibri" panose="020F0502020204030204" pitchFamily="34" charset="0"/>
              <a:ea typeface="Calibri" panose="020F0502020204030204" pitchFamily="34" charset="0"/>
              <a:cs typeface="Calibri" panose="020F0502020204030204" pitchFamily="34" charset="0"/>
            </a:endParaRPr>
          </a:p>
          <a:p>
            <a:r>
              <a:rPr lang="en-US" sz="1400" b="1" dirty="0">
                <a:latin typeface="Calibri" panose="020F0502020204030204" pitchFamily="34" charset="0"/>
                <a:ea typeface="Calibri" panose="020F0502020204030204" pitchFamily="34" charset="0"/>
                <a:cs typeface="Calibri" panose="020F0502020204030204" pitchFamily="34" charset="0"/>
              </a:rPr>
              <a:t>FACULTY:  </a:t>
            </a:r>
            <a:r>
              <a:rPr lang="en-US" sz="1400" dirty="0">
                <a:latin typeface="Calibri" panose="020F0502020204030204" pitchFamily="34" charset="0"/>
                <a:ea typeface="Calibri" panose="020F0502020204030204" pitchFamily="34" charset="0"/>
                <a:cs typeface="Calibri" panose="020F0502020204030204" pitchFamily="34" charset="0"/>
              </a:rPr>
              <a:t>I would like to see guidelines around student information. I would be interested in having a </a:t>
            </a:r>
            <a:r>
              <a:rPr lang="en-US" sz="1400" dirty="0" err="1">
                <a:latin typeface="Calibri" panose="020F0502020204030204" pitchFamily="34" charset="0"/>
                <a:ea typeface="Calibri" panose="020F0502020204030204" pitchFamily="34" charset="0"/>
                <a:cs typeface="Calibri" panose="020F0502020204030204" pitchFamily="34" charset="0"/>
              </a:rPr>
              <a:t>do'sand</a:t>
            </a:r>
            <a:r>
              <a:rPr lang="en-US" sz="1400" dirty="0">
                <a:latin typeface="Calibri" panose="020F0502020204030204" pitchFamily="34" charset="0"/>
                <a:ea typeface="Calibri" panose="020F0502020204030204" pitchFamily="34" charset="0"/>
                <a:cs typeface="Calibri" panose="020F0502020204030204" pitchFamily="34" charset="0"/>
              </a:rPr>
              <a:t> </a:t>
            </a:r>
            <a:r>
              <a:rPr lang="en-US" sz="1400" dirty="0" err="1">
                <a:latin typeface="Calibri" panose="020F0502020204030204" pitchFamily="34" charset="0"/>
                <a:ea typeface="Calibri" panose="020F0502020204030204" pitchFamily="34" charset="0"/>
                <a:cs typeface="Calibri" panose="020F0502020204030204" pitchFamily="34" charset="0"/>
              </a:rPr>
              <a:t>don't's</a:t>
            </a:r>
            <a:r>
              <a:rPr lang="en-US" sz="1400" dirty="0">
                <a:latin typeface="Calibri" panose="020F0502020204030204" pitchFamily="34" charset="0"/>
                <a:ea typeface="Calibri" panose="020F0502020204030204" pitchFamily="34" charset="0"/>
                <a:cs typeface="Calibri" panose="020F0502020204030204" pitchFamily="34" charset="0"/>
              </a:rPr>
              <a:t> of AI use. Students' use of AI is not a solved problem here, and I do think that </a:t>
            </a:r>
            <a:r>
              <a:rPr lang="en-US" sz="1400" dirty="0" err="1">
                <a:latin typeface="Calibri" panose="020F0502020204030204" pitchFamily="34" charset="0"/>
                <a:ea typeface="Calibri" panose="020F0502020204030204" pitchFamily="34" charset="0"/>
                <a:cs typeface="Calibri" panose="020F0502020204030204" pitchFamily="34" charset="0"/>
              </a:rPr>
              <a:t>itneeds</a:t>
            </a:r>
            <a:r>
              <a:rPr lang="en-US" sz="1400" dirty="0">
                <a:latin typeface="Calibri" panose="020F0502020204030204" pitchFamily="34" charset="0"/>
                <a:ea typeface="Calibri" panose="020F0502020204030204" pitchFamily="34" charset="0"/>
                <a:cs typeface="Calibri" panose="020F0502020204030204" pitchFamily="34" charset="0"/>
              </a:rPr>
              <a:t> to be revisited. There should be a plagiarism flag and review process that is </a:t>
            </a:r>
            <a:r>
              <a:rPr lang="en-US" sz="1400" dirty="0" err="1">
                <a:latin typeface="Calibri" panose="020F0502020204030204" pitchFamily="34" charset="0"/>
                <a:ea typeface="Calibri" panose="020F0502020204030204" pitchFamily="34" charset="0"/>
                <a:cs typeface="Calibri" panose="020F0502020204030204" pitchFamily="34" charset="0"/>
              </a:rPr>
              <a:t>moredetailed</a:t>
            </a:r>
            <a:r>
              <a:rPr lang="en-US" sz="1400" dirty="0">
                <a:latin typeface="Calibri" panose="020F0502020204030204" pitchFamily="34" charset="0"/>
                <a:ea typeface="Calibri" panose="020F0502020204030204" pitchFamily="34" charset="0"/>
                <a:cs typeface="Calibri" panose="020F0502020204030204" pitchFamily="34" charset="0"/>
              </a:rPr>
              <a:t> with AI concerns at the forefront.</a:t>
            </a:r>
          </a:p>
          <a:p>
            <a:endParaRPr lang="en-US" sz="1400" b="1" dirty="0">
              <a:latin typeface="Calibri" panose="020F0502020204030204" pitchFamily="34" charset="0"/>
              <a:ea typeface="Calibri" panose="020F0502020204030204" pitchFamily="34" charset="0"/>
              <a:cs typeface="Calibri" panose="020F0502020204030204" pitchFamily="34" charset="0"/>
            </a:endParaRPr>
          </a:p>
          <a:p>
            <a:r>
              <a:rPr lang="en-US" sz="1400" b="1" dirty="0">
                <a:latin typeface="Calibri" panose="020F0502020204030204" pitchFamily="34" charset="0"/>
                <a:ea typeface="Calibri" panose="020F0502020204030204" pitchFamily="34" charset="0"/>
                <a:cs typeface="Calibri" panose="020F0502020204030204" pitchFamily="34" charset="0"/>
              </a:rPr>
              <a:t>FACULTY (ADJUNCT):  </a:t>
            </a:r>
            <a:r>
              <a:rPr lang="en-US" sz="1400" dirty="0">
                <a:latin typeface="Calibri" panose="020F0502020204030204" pitchFamily="34" charset="0"/>
                <a:ea typeface="Calibri" panose="020F0502020204030204" pitchFamily="34" charset="0"/>
                <a:cs typeface="Calibri" panose="020F0502020204030204" pitchFamily="34" charset="0"/>
              </a:rPr>
              <a:t>Studying AI is central to my professional role as a PreK-12 district leader. I'd like guidance </a:t>
            </a:r>
            <a:r>
              <a:rPr lang="en-US" sz="1400" dirty="0" err="1">
                <a:latin typeface="Calibri" panose="020F0502020204030204" pitchFamily="34" charset="0"/>
                <a:ea typeface="Calibri" panose="020F0502020204030204" pitchFamily="34" charset="0"/>
                <a:cs typeface="Calibri" panose="020F0502020204030204" pitchFamily="34" charset="0"/>
              </a:rPr>
              <a:t>forhow</a:t>
            </a:r>
            <a:r>
              <a:rPr lang="en-US" sz="1400" dirty="0">
                <a:latin typeface="Calibri" panose="020F0502020204030204" pitchFamily="34" charset="0"/>
                <a:ea typeface="Calibri" panose="020F0502020204030204" pitchFamily="34" charset="0"/>
                <a:cs typeface="Calibri" panose="020F0502020204030204" pitchFamily="34" charset="0"/>
              </a:rPr>
              <a:t> AI should be applied within higher education, beyond plagiarism and its consequences</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b="1" dirty="0">
                <a:latin typeface="Calibri" panose="020F0502020204030204" pitchFamily="34" charset="0"/>
                <a:ea typeface="Calibri" panose="020F0502020204030204" pitchFamily="34" charset="0"/>
                <a:cs typeface="Calibri" panose="020F0502020204030204" pitchFamily="34" charset="0"/>
              </a:rPr>
              <a:t>STAFF:  </a:t>
            </a:r>
            <a:r>
              <a:rPr lang="en-US" sz="1400" dirty="0"/>
              <a:t>I'd like to know when it's going away.</a:t>
            </a:r>
            <a:endParaRPr lang="en-US" sz="1400" dirty="0">
              <a:latin typeface="Calibri" panose="020F0502020204030204" pitchFamily="34" charset="0"/>
              <a:ea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CD235261-9E45-57B1-A254-0B8F7C42407C}"/>
              </a:ext>
            </a:extLst>
          </p:cNvPr>
          <p:cNvSpPr>
            <a:spLocks noGrp="1"/>
          </p:cNvSpPr>
          <p:nvPr>
            <p:ph type="sldNum" sz="quarter" idx="12"/>
          </p:nvPr>
        </p:nvSpPr>
        <p:spPr/>
        <p:txBody>
          <a:bodyPr/>
          <a:lstStyle/>
          <a:p>
            <a:fld id="{6BB12F0E-A3CD-4D73-ACFF-474107E8F667}" type="slidenum">
              <a:rPr lang="en-US" smtClean="0"/>
              <a:t>17</a:t>
            </a:fld>
            <a:endParaRPr lang="en-US"/>
          </a:p>
        </p:txBody>
      </p:sp>
    </p:spTree>
    <p:extLst>
      <p:ext uri="{BB962C8B-B14F-4D97-AF65-F5344CB8AC3E}">
        <p14:creationId xmlns:p14="http://schemas.microsoft.com/office/powerpoint/2010/main" val="3837831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9560995-B361-1860-B7D1-FD30C0F28204}"/>
              </a:ext>
            </a:extLst>
          </p:cNvPr>
          <p:cNvGraphicFramePr>
            <a:graphicFrameLocks noGrp="1"/>
          </p:cNvGraphicFramePr>
          <p:nvPr>
            <p:extLst>
              <p:ext uri="{D42A27DB-BD31-4B8C-83A1-F6EECF244321}">
                <p14:modId xmlns:p14="http://schemas.microsoft.com/office/powerpoint/2010/main" val="2954411343"/>
              </p:ext>
            </p:extLst>
          </p:nvPr>
        </p:nvGraphicFramePr>
        <p:xfrm>
          <a:off x="208037" y="153610"/>
          <a:ext cx="8466668" cy="5334604"/>
        </p:xfrm>
        <a:graphic>
          <a:graphicData uri="http://schemas.openxmlformats.org/drawingml/2006/table">
            <a:tbl>
              <a:tblPr firstRow="1" bandRow="1">
                <a:tableStyleId>{93296810-A885-4BE3-A3E7-6D5BEEA58F35}</a:tableStyleId>
              </a:tblPr>
              <a:tblGrid>
                <a:gridCol w="4233334">
                  <a:extLst>
                    <a:ext uri="{9D8B030D-6E8A-4147-A177-3AD203B41FA5}">
                      <a16:colId xmlns:a16="http://schemas.microsoft.com/office/drawing/2014/main" val="1177079104"/>
                    </a:ext>
                  </a:extLst>
                </a:gridCol>
                <a:gridCol w="4233334">
                  <a:extLst>
                    <a:ext uri="{9D8B030D-6E8A-4147-A177-3AD203B41FA5}">
                      <a16:colId xmlns:a16="http://schemas.microsoft.com/office/drawing/2014/main" val="3469301120"/>
                    </a:ext>
                  </a:extLst>
                </a:gridCol>
              </a:tblGrid>
              <a:tr h="412447">
                <a:tc gridSpan="2">
                  <a:txBody>
                    <a:bodyPr/>
                    <a:lstStyle/>
                    <a:p>
                      <a:pPr algn="ctr"/>
                      <a:r>
                        <a:rPr lang="en-US" dirty="0"/>
                        <a:t>Considerations for Policy Development</a:t>
                      </a:r>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2625345244"/>
                  </a:ext>
                </a:extLst>
              </a:tr>
              <a:tr h="441597">
                <a:tc>
                  <a:txBody>
                    <a:bodyPr/>
                    <a:lstStyle/>
                    <a:p>
                      <a:r>
                        <a:rPr lang="en-US" b="1" dirty="0"/>
                        <a:t>FACULTY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a:t>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3201610"/>
                  </a:ext>
                </a:extLst>
              </a:tr>
              <a:tr h="1071033">
                <a:tc>
                  <a: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Ethical Considerations</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b="0" dirty="0">
                          <a:latin typeface="Calibri" panose="020F0502020204030204" pitchFamily="34" charset="0"/>
                          <a:ea typeface="Calibri" panose="020F0502020204030204" pitchFamily="34" charset="0"/>
                          <a:cs typeface="Calibri" panose="020F0502020204030204" pitchFamily="34" charset="0"/>
                        </a:rPr>
                        <a:t>Policy should state responsible use of AI, not prohibition</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Privacy:  Protect information privacy of students and employees</a:t>
                      </a:r>
                    </a:p>
                    <a:p>
                      <a:r>
                        <a:rPr lang="en-US" sz="1200" dirty="0">
                          <a:latin typeface="Calibri" panose="020F0502020204030204" pitchFamily="34" charset="0"/>
                          <a:ea typeface="Calibri" panose="020F0502020204030204" pitchFamily="34" charset="0"/>
                          <a:cs typeface="Calibri" panose="020F0502020204030204" pitchFamily="34" charset="0"/>
                        </a:rPr>
                        <a:t> </a:t>
                      </a:r>
                    </a:p>
                    <a:p>
                      <a:r>
                        <a:rPr lang="en-US" sz="1200" dirty="0">
                          <a:latin typeface="Calibri" panose="020F0502020204030204" pitchFamily="34" charset="0"/>
                          <a:ea typeface="Calibri" panose="020F0502020204030204" pitchFamily="34" charset="0"/>
                          <a:cs typeface="Calibri" panose="020F0502020204030204" pitchFamily="34" charset="0"/>
                        </a:rPr>
                        <a:t>Transparency:  Require users to identify AI generated work</a:t>
                      </a:r>
                    </a:p>
                    <a:p>
                      <a:endPar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A policy should encourage transparency, protect privacy and confidential information, and promote AI as a tool that supports, rather than replaces, human judgment.</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1.Ensure Data Privacy2.Verify and edit before submitting or finalizing any documentation3.Disclose when AI is being utilized</a:t>
                      </a:r>
                    </a:p>
                    <a:p>
                      <a:endPar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Ensure any use has final review and approval of the work by a human reviewer</a:t>
                      </a:r>
                    </a:p>
                    <a:p>
                      <a:endPar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endParaRPr>
                    </a:p>
                    <a:p>
                      <a:r>
                        <a:rPr lang="en-US" sz="1200" b="0" i="0" u="none" strike="noStrike" kern="1200" baseline="0" dirty="0">
                          <a:solidFill>
                            <a:schemeClr val="dk1"/>
                          </a:solidFill>
                          <a:latin typeface="Calibri" panose="020F0502020204030204" pitchFamily="34" charset="0"/>
                          <a:ea typeface="Calibri" panose="020F0502020204030204" pitchFamily="34" charset="0"/>
                          <a:cs typeface="Calibri" panose="020F0502020204030204" pitchFamily="34" charset="0"/>
                        </a:rPr>
                        <a:t>Transparency</a:t>
                      </a:r>
                      <a:endParaRPr lang="en-US" sz="1200" dirty="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4821334"/>
                  </a:ext>
                </a:extLst>
              </a:tr>
              <a:tr h="1071033">
                <a:tc>
                  <a:txBody>
                    <a:bodyPr/>
                    <a:lstStyle/>
                    <a:p>
                      <a:r>
                        <a:rPr lang="en-US" sz="1200" b="1" dirty="0">
                          <a:latin typeface="Calibri" panose="020F0502020204030204" pitchFamily="34" charset="0"/>
                          <a:ea typeface="Calibri" panose="020F0502020204030204" pitchFamily="34" charset="0"/>
                          <a:cs typeface="Calibri" panose="020F0502020204030204" pitchFamily="34" charset="0"/>
                        </a:rPr>
                        <a:t>Student Use of AI</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Clarify applications of AI for students whose first language is not English</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Clarify vague statements in the current AI policy</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Prohibit uploading student work into AI platforms for grading</a:t>
                      </a:r>
                    </a:p>
                    <a:p>
                      <a:endParaRPr lang="en-US" dirty="0"/>
                    </a:p>
                    <a:p>
                      <a:endParaRPr lang="en-US" dirty="0"/>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a:t>Training for students, faculty and staff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91828758"/>
                  </a:ext>
                </a:extLst>
              </a:tr>
            </a:tbl>
          </a:graphicData>
        </a:graphic>
      </p:graphicFrame>
      <p:sp>
        <p:nvSpPr>
          <p:cNvPr id="3" name="Slide Number Placeholder 2">
            <a:extLst>
              <a:ext uri="{FF2B5EF4-FFF2-40B4-BE49-F238E27FC236}">
                <a16:creationId xmlns:a16="http://schemas.microsoft.com/office/drawing/2014/main" id="{E97B58BC-5AC5-C41C-9578-2BE69D9079B3}"/>
              </a:ext>
            </a:extLst>
          </p:cNvPr>
          <p:cNvSpPr>
            <a:spLocks noGrp="1"/>
          </p:cNvSpPr>
          <p:nvPr>
            <p:ph type="sldNum" sz="quarter" idx="12"/>
          </p:nvPr>
        </p:nvSpPr>
        <p:spPr/>
        <p:txBody>
          <a:bodyPr/>
          <a:lstStyle/>
          <a:p>
            <a:fld id="{6BB12F0E-A3CD-4D73-ACFF-474107E8F667}" type="slidenum">
              <a:rPr lang="en-US" smtClean="0"/>
              <a:t>18</a:t>
            </a:fld>
            <a:endParaRPr lang="en-US"/>
          </a:p>
        </p:txBody>
      </p:sp>
    </p:spTree>
    <p:extLst>
      <p:ext uri="{BB962C8B-B14F-4D97-AF65-F5344CB8AC3E}">
        <p14:creationId xmlns:p14="http://schemas.microsoft.com/office/powerpoint/2010/main" val="1264612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513851-0A3B-8C9D-C574-2C07BF0082AF}"/>
              </a:ext>
            </a:extLst>
          </p:cNvPr>
          <p:cNvSpPr txBox="1"/>
          <p:nvPr/>
        </p:nvSpPr>
        <p:spPr>
          <a:xfrm>
            <a:off x="365277" y="344196"/>
            <a:ext cx="8023980" cy="3600986"/>
          </a:xfrm>
          <a:prstGeom prst="rect">
            <a:avLst/>
          </a:prstGeom>
          <a:noFill/>
        </p:spPr>
        <p:txBody>
          <a:bodyPr wrap="square">
            <a:spAutoFit/>
          </a:bodyPr>
          <a:lstStyle/>
          <a:p>
            <a:r>
              <a:rPr lang="en-US" sz="1200" b="1"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FACULTY:  </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I would recommend that Trinity adopt a policy that encourages the responsible use of AI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ratherthan</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prohibiting it. The policy should require employees to protect confidential and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studentdata</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comply with FERPA and other privacy regulations, verify the accuracy of AI-</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generatedcontent</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before using it, and maintain human oversight for all decisions and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officialcommunications</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It should also provide guidance on appropriate AI tools, transparency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whenAI</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is used for significant work products, ethical use, intellectual property considerations,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andregular</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training to ensure faculty and staff can use AI effectively, securely, and responsibly.</a:t>
            </a:r>
          </a:p>
          <a:p>
            <a:endParaRPr lang="en-US" sz="1200" dirty="0">
              <a:solidFill>
                <a:srgbClr val="323D48"/>
              </a:solidFill>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FACULTY:</a:t>
            </a:r>
            <a:r>
              <a:rPr lang="en-US" sz="1200" dirty="0">
                <a:latin typeface="Calibri" panose="020F0502020204030204" pitchFamily="34" charset="0"/>
                <a:ea typeface="Calibri" panose="020F0502020204030204" pitchFamily="34" charset="0"/>
                <a:cs typeface="Calibri" panose="020F0502020204030204" pitchFamily="34" charset="0"/>
              </a:rPr>
              <a:t>  I would expect that a policy would be created by a group that includes a fair representation of faculty and staff members who not only do not use AI but who have ethical and pedagogical objections to its training, implementation, rollout, and effects.</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FACULTY:  </a:t>
            </a:r>
            <a:r>
              <a:rPr lang="en-US" sz="1200" dirty="0">
                <a:latin typeface="Calibri" panose="020F0502020204030204" pitchFamily="34" charset="0"/>
                <a:ea typeface="Calibri" panose="020F0502020204030204" pitchFamily="34" charset="0"/>
                <a:cs typeface="Calibri" panose="020F0502020204030204" pitchFamily="34" charset="0"/>
              </a:rPr>
              <a:t>I think it should be very open. The use of AI will be so different in different fields and </a:t>
            </a:r>
            <a:r>
              <a:rPr lang="en-US" sz="1200" dirty="0" err="1">
                <a:latin typeface="Calibri" panose="020F0502020204030204" pitchFamily="34" charset="0"/>
                <a:ea typeface="Calibri" panose="020F0502020204030204" pitchFamily="34" charset="0"/>
                <a:cs typeface="Calibri" panose="020F0502020204030204" pitchFamily="34" charset="0"/>
              </a:rPr>
              <a:t>betweendifferent</a:t>
            </a:r>
            <a:r>
              <a:rPr lang="en-US" sz="1200" dirty="0">
                <a:latin typeface="Calibri" panose="020F0502020204030204" pitchFamily="34" charset="0"/>
                <a:ea typeface="Calibri" panose="020F0502020204030204" pitchFamily="34" charset="0"/>
                <a:cs typeface="Calibri" panose="020F0502020204030204" pitchFamily="34" charset="0"/>
              </a:rPr>
              <a:t> professors, and I also think that there is a wide array of different beliefs on what </a:t>
            </a:r>
            <a:r>
              <a:rPr lang="en-US" sz="1200" dirty="0" err="1">
                <a:latin typeface="Calibri" panose="020F0502020204030204" pitchFamily="34" charset="0"/>
                <a:ea typeface="Calibri" panose="020F0502020204030204" pitchFamily="34" charset="0"/>
                <a:cs typeface="Calibri" panose="020F0502020204030204" pitchFamily="34" charset="0"/>
              </a:rPr>
              <a:t>isright</a:t>
            </a:r>
            <a:r>
              <a:rPr lang="en-US" sz="1200" dirty="0">
                <a:latin typeface="Calibri" panose="020F0502020204030204" pitchFamily="34" charset="0"/>
                <a:ea typeface="Calibri" panose="020F0502020204030204" pitchFamily="34" charset="0"/>
                <a:cs typeface="Calibri" panose="020F0502020204030204" pitchFamily="34" charset="0"/>
              </a:rPr>
              <a:t> and what is wrong with regards to using AI. With any policy I think there needs to be </a:t>
            </a:r>
            <a:r>
              <a:rPr lang="en-US" sz="1200" dirty="0" err="1">
                <a:latin typeface="Calibri" panose="020F0502020204030204" pitchFamily="34" charset="0"/>
                <a:ea typeface="Calibri" panose="020F0502020204030204" pitchFamily="34" charset="0"/>
                <a:cs typeface="Calibri" panose="020F0502020204030204" pitchFamily="34" charset="0"/>
              </a:rPr>
              <a:t>aclear</a:t>
            </a:r>
            <a:r>
              <a:rPr lang="en-US" sz="1200" dirty="0">
                <a:latin typeface="Calibri" panose="020F0502020204030204" pitchFamily="34" charset="0"/>
                <a:ea typeface="Calibri" panose="020F0502020204030204" pitchFamily="34" charset="0"/>
                <a:cs typeface="Calibri" panose="020F0502020204030204" pitchFamily="34" charset="0"/>
              </a:rPr>
              <a:t> justification for why something is limited and a clear explanation of why it causes harm </a:t>
            </a:r>
            <a:r>
              <a:rPr lang="en-US" sz="1200" dirty="0" err="1">
                <a:latin typeface="Calibri" panose="020F0502020204030204" pitchFamily="34" charset="0"/>
                <a:ea typeface="Calibri" panose="020F0502020204030204" pitchFamily="34" charset="0"/>
                <a:cs typeface="Calibri" panose="020F0502020204030204" pitchFamily="34" charset="0"/>
              </a:rPr>
              <a:t>touse</a:t>
            </a:r>
            <a:r>
              <a:rPr lang="en-US" sz="1200" dirty="0">
                <a:latin typeface="Calibri" panose="020F0502020204030204" pitchFamily="34" charset="0"/>
                <a:ea typeface="Calibri" panose="020F0502020204030204" pitchFamily="34" charset="0"/>
                <a:cs typeface="Calibri" panose="020F0502020204030204" pitchFamily="34" charset="0"/>
              </a:rPr>
              <a:t> AI in that way. Generally, I think if the professor finds it helpful in their work and it is not actively causing harm or having a negative impact on their work then it should be allowed.</a:t>
            </a:r>
          </a:p>
          <a:p>
            <a:endParaRPr lang="en-US" sz="1200" b="1"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FACULTY:  </a:t>
            </a:r>
            <a:r>
              <a:rPr lang="en-US" sz="1200" dirty="0">
                <a:latin typeface="Calibri" panose="020F0502020204030204" pitchFamily="34" charset="0"/>
                <a:ea typeface="Calibri" panose="020F0502020204030204" pitchFamily="34" charset="0"/>
                <a:cs typeface="Calibri" panose="020F0502020204030204" pitchFamily="34" charset="0"/>
              </a:rPr>
              <a:t>AI should not be used to create or generate academic or professional documents. AI should only be used as a research tool.</a:t>
            </a:r>
          </a:p>
        </p:txBody>
      </p:sp>
      <p:sp>
        <p:nvSpPr>
          <p:cNvPr id="2" name="Slide Number Placeholder 1">
            <a:extLst>
              <a:ext uri="{FF2B5EF4-FFF2-40B4-BE49-F238E27FC236}">
                <a16:creationId xmlns:a16="http://schemas.microsoft.com/office/drawing/2014/main" id="{4AA34ACB-B9D9-2E7B-2F47-7A1123CC1D1A}"/>
              </a:ext>
            </a:extLst>
          </p:cNvPr>
          <p:cNvSpPr>
            <a:spLocks noGrp="1"/>
          </p:cNvSpPr>
          <p:nvPr>
            <p:ph type="sldNum" sz="quarter" idx="12"/>
          </p:nvPr>
        </p:nvSpPr>
        <p:spPr/>
        <p:txBody>
          <a:bodyPr/>
          <a:lstStyle/>
          <a:p>
            <a:fld id="{6BB12F0E-A3CD-4D73-ACFF-474107E8F667}" type="slidenum">
              <a:rPr lang="en-US" smtClean="0"/>
              <a:t>19</a:t>
            </a:fld>
            <a:endParaRPr lang="en-US"/>
          </a:p>
        </p:txBody>
      </p:sp>
    </p:spTree>
    <p:extLst>
      <p:ext uri="{BB962C8B-B14F-4D97-AF65-F5344CB8AC3E}">
        <p14:creationId xmlns:p14="http://schemas.microsoft.com/office/powerpoint/2010/main" val="698232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AABF1E7-1BA4-0C00-CD5D-5E775D80BF89}"/>
              </a:ext>
            </a:extLst>
          </p:cNvPr>
          <p:cNvGraphicFramePr>
            <a:graphicFrameLocks noGrp="1"/>
          </p:cNvGraphicFramePr>
          <p:nvPr>
            <p:extLst>
              <p:ext uri="{D42A27DB-BD31-4B8C-83A1-F6EECF244321}">
                <p14:modId xmlns:p14="http://schemas.microsoft.com/office/powerpoint/2010/main" val="2952947631"/>
              </p:ext>
            </p:extLst>
          </p:nvPr>
        </p:nvGraphicFramePr>
        <p:xfrm>
          <a:off x="377371" y="275771"/>
          <a:ext cx="8418286" cy="4783908"/>
        </p:xfrm>
        <a:graphic>
          <a:graphicData uri="http://schemas.openxmlformats.org/drawingml/2006/table">
            <a:tbl>
              <a:tblPr firstRow="1" bandRow="1">
                <a:tableStyleId>{00A15C55-8517-42AA-B614-E9B94910E393}</a:tableStyleId>
              </a:tblPr>
              <a:tblGrid>
                <a:gridCol w="4209143">
                  <a:extLst>
                    <a:ext uri="{9D8B030D-6E8A-4147-A177-3AD203B41FA5}">
                      <a16:colId xmlns:a16="http://schemas.microsoft.com/office/drawing/2014/main" val="2131018053"/>
                    </a:ext>
                  </a:extLst>
                </a:gridCol>
                <a:gridCol w="4209143">
                  <a:extLst>
                    <a:ext uri="{9D8B030D-6E8A-4147-A177-3AD203B41FA5}">
                      <a16:colId xmlns:a16="http://schemas.microsoft.com/office/drawing/2014/main" val="3760780863"/>
                    </a:ext>
                  </a:extLst>
                </a:gridCol>
              </a:tblGrid>
              <a:tr h="830217">
                <a:tc gridSpan="2">
                  <a:txBody>
                    <a:bodyPr/>
                    <a:lstStyle/>
                    <a:p>
                      <a:pPr algn="ctr"/>
                      <a:r>
                        <a:rPr lang="en-US" dirty="0"/>
                        <a:t>Additional Questions and Concerns</a:t>
                      </a:r>
                    </a:p>
                  </a:txBody>
                  <a:tcPr/>
                </a:tc>
                <a:tc hMerge="1">
                  <a:txBody>
                    <a:bodyPr/>
                    <a:lstStyle/>
                    <a:p>
                      <a:endParaRPr lang="en-US" dirty="0"/>
                    </a:p>
                  </a:txBody>
                  <a:tcPr/>
                </a:tc>
                <a:extLst>
                  <a:ext uri="{0D108BD9-81ED-4DB2-BD59-A6C34878D82A}">
                    <a16:rowId xmlns:a16="http://schemas.microsoft.com/office/drawing/2014/main" val="2243055505"/>
                  </a:ext>
                </a:extLst>
              </a:tr>
              <a:tr h="830217">
                <a:tc>
                  <a:txBody>
                    <a:bodyPr/>
                    <a:lstStyle/>
                    <a:p>
                      <a:r>
                        <a:rPr lang="en-US" b="1" dirty="0"/>
                        <a:t>FACULTY</a:t>
                      </a:r>
                    </a:p>
                  </a:txBody>
                  <a:tcPr>
                    <a:lnB w="12700" cap="flat" cmpd="sng" algn="ctr">
                      <a:solidFill>
                        <a:schemeClr val="tx1"/>
                      </a:solidFill>
                      <a:prstDash val="solid"/>
                      <a:round/>
                      <a:headEnd type="none" w="med" len="med"/>
                      <a:tailEnd type="none" w="med" len="med"/>
                    </a:lnB>
                  </a:tcPr>
                </a:tc>
                <a:tc>
                  <a:txBody>
                    <a:bodyPr/>
                    <a:lstStyle/>
                    <a:p>
                      <a:r>
                        <a:rPr lang="en-US" b="1" dirty="0"/>
                        <a:t>STAFF</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49044363"/>
                  </a:ext>
                </a:extLst>
              </a:tr>
              <a:tr h="830217">
                <a:tc>
                  <a:txBody>
                    <a:bodyPr/>
                    <a:lstStyle/>
                    <a:p>
                      <a:r>
                        <a:rPr lang="en-US" dirty="0"/>
                        <a:t>Adopt specific platforms for use at Trinity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a:t>Adopt specific platforms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9834564"/>
                  </a:ext>
                </a:extLst>
              </a:tr>
              <a:tr h="830217">
                <a:tc>
                  <a:txBody>
                    <a:bodyPr/>
                    <a:lstStyle/>
                    <a:p>
                      <a:r>
                        <a:rPr lang="en-US" dirty="0"/>
                        <a:t>Have an ongoing university-wide committee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a:t>University-wide committee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0123313"/>
                  </a:ext>
                </a:extLst>
              </a:tr>
              <a:tr h="830217">
                <a:tc>
                  <a:txBody>
                    <a:bodyPr/>
                    <a:lstStyle/>
                    <a:p>
                      <a:r>
                        <a:rPr lang="en-US" dirty="0"/>
                        <a:t>More professional development for faculty on the responsible use of AI, and how to deal with student use that is inappropriate </a:t>
                      </a: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a:t>Pay more attention to the environmental and other dangers and harms of AI, what its creators are really doing, impact on learning and brain development, ethical issues all over the placed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92355017"/>
                  </a:ext>
                </a:extLst>
              </a:tr>
            </a:tbl>
          </a:graphicData>
        </a:graphic>
      </p:graphicFrame>
      <p:sp>
        <p:nvSpPr>
          <p:cNvPr id="3" name="Slide Number Placeholder 2">
            <a:extLst>
              <a:ext uri="{FF2B5EF4-FFF2-40B4-BE49-F238E27FC236}">
                <a16:creationId xmlns:a16="http://schemas.microsoft.com/office/drawing/2014/main" id="{C02237B3-41C3-C087-E8FE-1F662EC97067}"/>
              </a:ext>
            </a:extLst>
          </p:cNvPr>
          <p:cNvSpPr>
            <a:spLocks noGrp="1"/>
          </p:cNvSpPr>
          <p:nvPr>
            <p:ph type="sldNum" sz="quarter" idx="12"/>
          </p:nvPr>
        </p:nvSpPr>
        <p:spPr/>
        <p:txBody>
          <a:bodyPr/>
          <a:lstStyle/>
          <a:p>
            <a:fld id="{6BB12F0E-A3CD-4D73-ACFF-474107E8F667}" type="slidenum">
              <a:rPr lang="en-US" smtClean="0"/>
              <a:t>20</a:t>
            </a:fld>
            <a:endParaRPr lang="en-US"/>
          </a:p>
        </p:txBody>
      </p:sp>
    </p:spTree>
    <p:extLst>
      <p:ext uri="{BB962C8B-B14F-4D97-AF65-F5344CB8AC3E}">
        <p14:creationId xmlns:p14="http://schemas.microsoft.com/office/powerpoint/2010/main" val="1820129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9CA8A0-6A7B-4ADF-720B-92AB7DCEA56A}"/>
              </a:ext>
            </a:extLst>
          </p:cNvPr>
          <p:cNvSpPr txBox="1"/>
          <p:nvPr/>
        </p:nvSpPr>
        <p:spPr>
          <a:xfrm>
            <a:off x="391886" y="237067"/>
            <a:ext cx="8544076" cy="1200329"/>
          </a:xfrm>
          <a:prstGeom prst="rect">
            <a:avLst/>
          </a:prstGeom>
          <a:noFill/>
        </p:spPr>
        <p:txBody>
          <a:bodyPr wrap="square">
            <a:spAutoFit/>
          </a:bodyPr>
          <a:lstStyle/>
          <a:p>
            <a:pPr algn="l"/>
            <a:r>
              <a:rPr lang="en-US" sz="1200" b="1" i="0" u="none" strike="noStrike" baseline="0" dirty="0">
                <a:solidFill>
                  <a:srgbClr val="000000"/>
                </a:solidFill>
                <a:latin typeface="Calibri" panose="020F0502020204030204" pitchFamily="34" charset="0"/>
                <a:ea typeface="Calibri" panose="020F0502020204030204" pitchFamily="34" charset="0"/>
                <a:cs typeface="Calibri" panose="020F0502020204030204" pitchFamily="34" charset="0"/>
              </a:rPr>
              <a:t>FACULTY:  </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As Trinity develops its AI strategy, I encourage the institution to focus on providing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secure,institution</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-approved AI platforms and comprehensive training for faculty and staff. AI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adoptionshould</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be viewed as an opportunity to improve teaching, student support, research,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andadministrative</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efficiency while maintaining strong standards for privacy, security,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academicintegrity</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and ethical use. Clear guidance on appropriate use cases, data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governance,copyright</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and human oversight will help employees use AI confidently and responsibly. I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alsorecommend</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establishing a process to periodically review and update AI policies as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thetechnology</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evolves, ensuring Trinity remains innovative while effectively managing risks.</a:t>
            </a:r>
            <a:endParaRPr 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4EB21039-62B4-34B9-1E6D-505BB1245F50}"/>
              </a:ext>
            </a:extLst>
          </p:cNvPr>
          <p:cNvSpPr txBox="1"/>
          <p:nvPr/>
        </p:nvSpPr>
        <p:spPr>
          <a:xfrm>
            <a:off x="445105" y="1553029"/>
            <a:ext cx="8239276" cy="4708981"/>
          </a:xfrm>
          <a:prstGeom prst="rect">
            <a:avLst/>
          </a:prstGeom>
          <a:noFill/>
        </p:spPr>
        <p:txBody>
          <a:bodyPr wrap="square">
            <a:spAutoFit/>
          </a:bodyPr>
          <a:lstStyle/>
          <a:p>
            <a:r>
              <a:rPr lang="en-US" sz="1200" b="1"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FACULTY:  </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I have no problem with how others use technology, but I will not be utilizing AI. I think it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isnecessary</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for me to utilize the power of my own brain and creativity to make exams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andlesson</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plans. I will not be allowing my students to use AI to complete exams or write </a:t>
            </a:r>
            <a:r>
              <a:rPr lang="en-US" sz="1200" b="0" i="0" u="none" strike="noStrike" baseline="0" dirty="0" err="1">
                <a:solidFill>
                  <a:srgbClr val="323D48"/>
                </a:solidFill>
                <a:latin typeface="Calibri" panose="020F0502020204030204" pitchFamily="34" charset="0"/>
                <a:ea typeface="Calibri" panose="020F0502020204030204" pitchFamily="34" charset="0"/>
                <a:cs typeface="Calibri" panose="020F0502020204030204" pitchFamily="34" charset="0"/>
              </a:rPr>
              <a:t>papers.Whatever</a:t>
            </a:r>
            <a:r>
              <a:rPr lang="en-US" sz="1200" b="0" i="0" u="none" strike="noStrike" baseline="0" dirty="0">
                <a:solidFill>
                  <a:srgbClr val="323D48"/>
                </a:solidFill>
                <a:latin typeface="Calibri" panose="020F0502020204030204" pitchFamily="34" charset="0"/>
                <a:ea typeface="Calibri" panose="020F0502020204030204" pitchFamily="34" charset="0"/>
                <a:cs typeface="Calibri" panose="020F0502020204030204" pitchFamily="34" charset="0"/>
              </a:rPr>
              <a:t> policy Trinity decides for use of AI, I don't think it should be mandatory in any capacity.</a:t>
            </a:r>
          </a:p>
          <a:p>
            <a:endParaRPr lang="en-US" sz="1200" dirty="0">
              <a:solidFill>
                <a:srgbClr val="323D48"/>
              </a:solidFill>
              <a:latin typeface="Calibri" panose="020F0502020204030204" pitchFamily="34" charset="0"/>
              <a:ea typeface="Calibri" panose="020F0502020204030204" pitchFamily="34" charset="0"/>
              <a:cs typeface="Calibri" panose="020F0502020204030204" pitchFamily="34" charset="0"/>
            </a:endParaRPr>
          </a:p>
          <a:p>
            <a:r>
              <a:rPr lang="en-US" sz="1200" b="1" dirty="0">
                <a:solidFill>
                  <a:srgbClr val="323D48"/>
                </a:solidFill>
                <a:latin typeface="Calibri" panose="020F0502020204030204" pitchFamily="34" charset="0"/>
                <a:ea typeface="Calibri" panose="020F0502020204030204" pitchFamily="34" charset="0"/>
                <a:cs typeface="Calibri" panose="020F0502020204030204" pitchFamily="34" charset="0"/>
              </a:rPr>
              <a:t>FACULTY:  </a:t>
            </a:r>
            <a:r>
              <a:rPr lang="en-US" sz="1200" dirty="0">
                <a:latin typeface="Calibri" panose="020F0502020204030204" pitchFamily="34" charset="0"/>
                <a:ea typeface="Calibri" panose="020F0502020204030204" pitchFamily="34" charset="0"/>
                <a:cs typeface="Calibri" panose="020F0502020204030204" pitchFamily="34" charset="0"/>
              </a:rPr>
              <a:t>I believe Trinity should embrace AI more intentionally by integrating it into teaching, </a:t>
            </a:r>
            <a:r>
              <a:rPr lang="en-US" sz="1200" dirty="0" err="1">
                <a:latin typeface="Calibri" panose="020F0502020204030204" pitchFamily="34" charset="0"/>
                <a:ea typeface="Calibri" panose="020F0502020204030204" pitchFamily="34" charset="0"/>
                <a:cs typeface="Calibri" panose="020F0502020204030204" pitchFamily="34" charset="0"/>
              </a:rPr>
              <a:t>learning,and</a:t>
            </a:r>
            <a:r>
              <a:rPr lang="en-US" sz="1200" dirty="0">
                <a:latin typeface="Calibri" panose="020F0502020204030204" pitchFamily="34" charset="0"/>
                <a:ea typeface="Calibri" panose="020F0502020204030204" pitchFamily="34" charset="0"/>
                <a:cs typeface="Calibri" panose="020F0502020204030204" pitchFamily="34" charset="0"/>
              </a:rPr>
              <a:t> workplace practices. Rather than avoiding AI, we should equip both faculty and </a:t>
            </a:r>
            <a:r>
              <a:rPr lang="en-US" sz="1200" dirty="0" err="1">
                <a:latin typeface="Calibri" panose="020F0502020204030204" pitchFamily="34" charset="0"/>
                <a:ea typeface="Calibri" panose="020F0502020204030204" pitchFamily="34" charset="0"/>
                <a:cs typeface="Calibri" panose="020F0502020204030204" pitchFamily="34" charset="0"/>
              </a:rPr>
              <a:t>studentswith</a:t>
            </a:r>
            <a:r>
              <a:rPr lang="en-US" sz="1200" dirty="0">
                <a:latin typeface="Calibri" panose="020F0502020204030204" pitchFamily="34" charset="0"/>
                <a:ea typeface="Calibri" panose="020F0502020204030204" pitchFamily="34" charset="0"/>
                <a:cs typeface="Calibri" panose="020F0502020204030204" pitchFamily="34" charset="0"/>
              </a:rPr>
              <a:t> the knowledge and skills to use it ethically, responsibly, and effectively. </a:t>
            </a:r>
            <a:r>
              <a:rPr lang="en-US" sz="1200" dirty="0" err="1">
                <a:latin typeface="Calibri" panose="020F0502020204030204" pitchFamily="34" charset="0"/>
                <a:ea typeface="Calibri" panose="020F0502020204030204" pitchFamily="34" charset="0"/>
                <a:cs typeface="Calibri" panose="020F0502020204030204" pitchFamily="34" charset="0"/>
              </a:rPr>
              <a:t>Professionaldevelopment</a:t>
            </a:r>
            <a:r>
              <a:rPr lang="en-US" sz="1200" dirty="0">
                <a:latin typeface="Calibri" panose="020F0502020204030204" pitchFamily="34" charset="0"/>
                <a:ea typeface="Calibri" panose="020F0502020204030204" pitchFamily="34" charset="0"/>
                <a:cs typeface="Calibri" panose="020F0502020204030204" pitchFamily="34" charset="0"/>
              </a:rPr>
              <a:t> should focus on ethical use, privacy, bias, transparency, and understanding </a:t>
            </a:r>
            <a:r>
              <a:rPr lang="en-US" sz="1200" dirty="0" err="1">
                <a:latin typeface="Calibri" panose="020F0502020204030204" pitchFamily="34" charset="0"/>
                <a:ea typeface="Calibri" panose="020F0502020204030204" pitchFamily="34" charset="0"/>
                <a:cs typeface="Calibri" panose="020F0502020204030204" pitchFamily="34" charset="0"/>
              </a:rPr>
              <a:t>whenAI</a:t>
            </a:r>
            <a:r>
              <a:rPr lang="en-US" sz="1200" dirty="0">
                <a:latin typeface="Calibri" panose="020F0502020204030204" pitchFamily="34" charset="0"/>
                <a:ea typeface="Calibri" panose="020F0502020204030204" pitchFamily="34" charset="0"/>
                <a:cs typeface="Calibri" panose="020F0502020204030204" pitchFamily="34" charset="0"/>
              </a:rPr>
              <a:t> is an appropriate tool versus when independent critical thinking is essential. Our goal </a:t>
            </a:r>
            <a:r>
              <a:rPr lang="en-US" sz="1200" dirty="0" err="1">
                <a:latin typeface="Calibri" panose="020F0502020204030204" pitchFamily="34" charset="0"/>
                <a:ea typeface="Calibri" panose="020F0502020204030204" pitchFamily="34" charset="0"/>
                <a:cs typeface="Calibri" panose="020F0502020204030204" pitchFamily="34" charset="0"/>
              </a:rPr>
              <a:t>shouldbe</a:t>
            </a:r>
            <a:r>
              <a:rPr lang="en-US" sz="1200" dirty="0">
                <a:latin typeface="Calibri" panose="020F0502020204030204" pitchFamily="34" charset="0"/>
                <a:ea typeface="Calibri" panose="020F0502020204030204" pitchFamily="34" charset="0"/>
                <a:cs typeface="Calibri" panose="020F0502020204030204" pitchFamily="34" charset="0"/>
              </a:rPr>
              <a:t> to leverage AI to enhance learning and productivity without diminishing academic </a:t>
            </a:r>
            <a:r>
              <a:rPr lang="en-US" sz="1200" dirty="0" err="1">
                <a:latin typeface="Calibri" panose="020F0502020204030204" pitchFamily="34" charset="0"/>
                <a:ea typeface="Calibri" panose="020F0502020204030204" pitchFamily="34" charset="0"/>
                <a:cs typeface="Calibri" panose="020F0502020204030204" pitchFamily="34" charset="0"/>
              </a:rPr>
              <a:t>rigor,creativity</a:t>
            </a:r>
            <a:r>
              <a:rPr lang="en-US" sz="1200" dirty="0">
                <a:latin typeface="Calibri" panose="020F0502020204030204" pitchFamily="34" charset="0"/>
                <a:ea typeface="Calibri" panose="020F0502020204030204" pitchFamily="34" charset="0"/>
                <a:cs typeface="Calibri" panose="020F0502020204030204" pitchFamily="34" charset="0"/>
              </a:rPr>
              <a:t>, or the development of critical thinking skills.</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FACULTY (ADJUNCT):  </a:t>
            </a:r>
            <a:r>
              <a:rPr lang="en-US" sz="1200" dirty="0">
                <a:latin typeface="Calibri" panose="020F0502020204030204" pitchFamily="34" charset="0"/>
                <a:ea typeface="Calibri" panose="020F0502020204030204" pitchFamily="34" charset="0"/>
                <a:cs typeface="Calibri" panose="020F0502020204030204" pitchFamily="34" charset="0"/>
              </a:rPr>
              <a:t>It is really concerning that we do not have a plagiarism checker like Turnitin. While </a:t>
            </a:r>
            <a:r>
              <a:rPr lang="en-US" sz="1200" dirty="0" err="1">
                <a:latin typeface="Calibri" panose="020F0502020204030204" pitchFamily="34" charset="0"/>
                <a:ea typeface="Calibri" panose="020F0502020204030204" pitchFamily="34" charset="0"/>
                <a:cs typeface="Calibri" panose="020F0502020204030204" pitchFamily="34" charset="0"/>
              </a:rPr>
              <a:t>thesecheckers</a:t>
            </a:r>
            <a:r>
              <a:rPr lang="en-US" sz="1200" dirty="0">
                <a:latin typeface="Calibri" panose="020F0502020204030204" pitchFamily="34" charset="0"/>
                <a:ea typeface="Calibri" panose="020F0502020204030204" pitchFamily="34" charset="0"/>
                <a:cs typeface="Calibri" panose="020F0502020204030204" pitchFamily="34" charset="0"/>
              </a:rPr>
              <a:t> are imperfect, they help catch obvious cases of plagiarism and often AI. I work </a:t>
            </a:r>
            <a:r>
              <a:rPr lang="en-US" sz="1200" dirty="0" err="1">
                <a:latin typeface="Calibri" panose="020F0502020204030204" pitchFamily="34" charset="0"/>
                <a:ea typeface="Calibri" panose="020F0502020204030204" pitchFamily="34" charset="0"/>
                <a:cs typeface="Calibri" panose="020F0502020204030204" pitchFamily="34" charset="0"/>
              </a:rPr>
              <a:t>atseveral</a:t>
            </a:r>
            <a:r>
              <a:rPr lang="en-US" sz="1200" dirty="0">
                <a:latin typeface="Calibri" panose="020F0502020204030204" pitchFamily="34" charset="0"/>
                <a:ea typeface="Calibri" panose="020F0502020204030204" pitchFamily="34" charset="0"/>
                <a:cs typeface="Calibri" panose="020F0502020204030204" pitchFamily="34" charset="0"/>
              </a:rPr>
              <a:t> other institutions where we use this carefully and successfully. I can tell that some </a:t>
            </a:r>
            <a:r>
              <a:rPr lang="en-US" sz="1200" dirty="0" err="1">
                <a:latin typeface="Calibri" panose="020F0502020204030204" pitchFamily="34" charset="0"/>
                <a:ea typeface="Calibri" panose="020F0502020204030204" pitchFamily="34" charset="0"/>
                <a:cs typeface="Calibri" panose="020F0502020204030204" pitchFamily="34" charset="0"/>
              </a:rPr>
              <a:t>ofmy</a:t>
            </a:r>
            <a:r>
              <a:rPr lang="en-US" sz="1200" dirty="0">
                <a:latin typeface="Calibri" panose="020F0502020204030204" pitchFamily="34" charset="0"/>
                <a:ea typeface="Calibri" panose="020F0502020204030204" pitchFamily="34" charset="0"/>
                <a:cs typeface="Calibri" panose="020F0502020204030204" pitchFamily="34" charset="0"/>
              </a:rPr>
              <a:t> students at Trinity are using generative AI, but because we have no plagiarism </a:t>
            </a:r>
            <a:r>
              <a:rPr lang="en-US" sz="1200" dirty="0" err="1">
                <a:latin typeface="Calibri" panose="020F0502020204030204" pitchFamily="34" charset="0"/>
                <a:ea typeface="Calibri" panose="020F0502020204030204" pitchFamily="34" charset="0"/>
                <a:cs typeface="Calibri" panose="020F0502020204030204" pitchFamily="34" charset="0"/>
              </a:rPr>
              <a:t>checkers,it's</a:t>
            </a:r>
            <a:r>
              <a:rPr lang="en-US" sz="1200" dirty="0">
                <a:latin typeface="Calibri" panose="020F0502020204030204" pitchFamily="34" charset="0"/>
                <a:ea typeface="Calibri" panose="020F0502020204030204" pitchFamily="34" charset="0"/>
                <a:cs typeface="Calibri" panose="020F0502020204030204" pitchFamily="34" charset="0"/>
              </a:rPr>
              <a:t> impossible to do much about it. Because of this, I'm moving away from using </a:t>
            </a:r>
            <a:r>
              <a:rPr lang="en-US" sz="1200" dirty="0" err="1">
                <a:latin typeface="Calibri" panose="020F0502020204030204" pitchFamily="34" charset="0"/>
                <a:ea typeface="Calibri" panose="020F0502020204030204" pitchFamily="34" charset="0"/>
                <a:cs typeface="Calibri" panose="020F0502020204030204" pitchFamily="34" charset="0"/>
              </a:rPr>
              <a:t>technologyentirely</a:t>
            </a:r>
            <a:r>
              <a:rPr lang="en-US" sz="1200" dirty="0">
                <a:latin typeface="Calibri" panose="020F0502020204030204" pitchFamily="34" charset="0"/>
                <a:ea typeface="Calibri" panose="020F0502020204030204" pitchFamily="34" charset="0"/>
                <a:cs typeface="Calibri" panose="020F0502020204030204" pitchFamily="34" charset="0"/>
              </a:rPr>
              <a:t>. Trinity really needs to do something to address the fact that we're falling behind in </a:t>
            </a:r>
            <a:r>
              <a:rPr lang="en-US" sz="1200" dirty="0" err="1">
                <a:latin typeface="Calibri" panose="020F0502020204030204" pitchFamily="34" charset="0"/>
                <a:ea typeface="Calibri" panose="020F0502020204030204" pitchFamily="34" charset="0"/>
                <a:cs typeface="Calibri" panose="020F0502020204030204" pitchFamily="34" charset="0"/>
              </a:rPr>
              <a:t>ourability</a:t>
            </a:r>
            <a:r>
              <a:rPr lang="en-US" sz="1200" dirty="0">
                <a:latin typeface="Calibri" panose="020F0502020204030204" pitchFamily="34" charset="0"/>
                <a:ea typeface="Calibri" panose="020F0502020204030204" pitchFamily="34" charset="0"/>
                <a:cs typeface="Calibri" panose="020F0502020204030204" pitchFamily="34" charset="0"/>
              </a:rPr>
              <a:t> to deal with students plagiarizing and using AI.</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b="1" dirty="0">
                <a:latin typeface="Calibri" panose="020F0502020204030204" pitchFamily="34" charset="0"/>
                <a:ea typeface="Calibri" panose="020F0502020204030204" pitchFamily="34" charset="0"/>
                <a:cs typeface="Calibri" panose="020F0502020204030204" pitchFamily="34" charset="0"/>
              </a:rPr>
              <a:t>FACULTY (ADJUNCT):  </a:t>
            </a:r>
            <a:r>
              <a:rPr lang="en-US" sz="1200" dirty="0">
                <a:latin typeface="Calibri" panose="020F0502020204030204" pitchFamily="34" charset="0"/>
                <a:ea typeface="Calibri" panose="020F0502020204030204" pitchFamily="34" charset="0"/>
                <a:cs typeface="Calibri" panose="020F0502020204030204" pitchFamily="34" charset="0"/>
              </a:rPr>
              <a:t>As from above, 1) a updated and modern honors code tutorial that reflects the realities of </a:t>
            </a:r>
            <a:r>
              <a:rPr lang="en-US" sz="1200" dirty="0" err="1">
                <a:latin typeface="Calibri" panose="020F0502020204030204" pitchFamily="34" charset="0"/>
                <a:ea typeface="Calibri" panose="020F0502020204030204" pitchFamily="34" charset="0"/>
                <a:cs typeface="Calibri" panose="020F0502020204030204" pitchFamily="34" charset="0"/>
              </a:rPr>
              <a:t>AIand</a:t>
            </a:r>
            <a:r>
              <a:rPr lang="en-US" sz="1200" dirty="0">
                <a:latin typeface="Calibri" panose="020F0502020204030204" pitchFamily="34" charset="0"/>
                <a:ea typeface="Calibri" panose="020F0502020204030204" pitchFamily="34" charset="0"/>
                <a:cs typeface="Calibri" panose="020F0502020204030204" pitchFamily="34" charset="0"/>
              </a:rPr>
              <a:t> clarifying the bright line between AI as a tool and AI as a replacement2) A re-think </a:t>
            </a:r>
            <a:r>
              <a:rPr lang="en-US" sz="1200" dirty="0" err="1">
                <a:latin typeface="Calibri" panose="020F0502020204030204" pitchFamily="34" charset="0"/>
                <a:ea typeface="Calibri" panose="020F0502020204030204" pitchFamily="34" charset="0"/>
                <a:cs typeface="Calibri" panose="020F0502020204030204" pitchFamily="34" charset="0"/>
              </a:rPr>
              <a:t>ofwritten</a:t>
            </a:r>
            <a:r>
              <a:rPr lang="en-US" sz="1200" dirty="0">
                <a:latin typeface="Calibri" panose="020F0502020204030204" pitchFamily="34" charset="0"/>
                <a:ea typeface="Calibri" panose="020F0502020204030204" pitchFamily="34" charset="0"/>
                <a:cs typeface="Calibri" panose="020F0502020204030204" pitchFamily="34" charset="0"/>
              </a:rPr>
              <a:t> assignments -- with specific attention to assignments that are more oral than written. </a:t>
            </a:r>
            <a:r>
              <a:rPr lang="en-US" sz="1200" dirty="0" err="1">
                <a:latin typeface="Calibri" panose="020F0502020204030204" pitchFamily="34" charset="0"/>
                <a:ea typeface="Calibri" panose="020F0502020204030204" pitchFamily="34" charset="0"/>
                <a:cs typeface="Calibri" panose="020F0502020204030204" pitchFamily="34" charset="0"/>
              </a:rPr>
              <a:t>Inmy</a:t>
            </a:r>
            <a:r>
              <a:rPr lang="en-US" sz="1200" dirty="0">
                <a:latin typeface="Calibri" panose="020F0502020204030204" pitchFamily="34" charset="0"/>
                <a:ea typeface="Calibri" panose="020F0502020204030204" pitchFamily="34" charset="0"/>
                <a:cs typeface="Calibri" panose="020F0502020204030204" pitchFamily="34" charset="0"/>
              </a:rPr>
              <a:t> courses, I believe we are past the tipping point where written take home assignments </a:t>
            </a:r>
            <a:r>
              <a:rPr lang="en-US" sz="1200" dirty="0" err="1">
                <a:latin typeface="Calibri" panose="020F0502020204030204" pitchFamily="34" charset="0"/>
                <a:ea typeface="Calibri" panose="020F0502020204030204" pitchFamily="34" charset="0"/>
                <a:cs typeface="Calibri" panose="020F0502020204030204" pitchFamily="34" charset="0"/>
              </a:rPr>
              <a:t>arenow</a:t>
            </a:r>
            <a:r>
              <a:rPr lang="en-US" sz="1200" dirty="0">
                <a:latin typeface="Calibri" panose="020F0502020204030204" pitchFamily="34" charset="0"/>
                <a:ea typeface="Calibri" panose="020F0502020204030204" pitchFamily="34" charset="0"/>
                <a:cs typeface="Calibri" panose="020F0502020204030204" pitchFamily="34" charset="0"/>
              </a:rPr>
              <a:t> primarily created by AI and submitted as original work. I have asked my dean to </a:t>
            </a:r>
            <a:r>
              <a:rPr lang="en-US" sz="1200" dirty="0" err="1">
                <a:latin typeface="Calibri" panose="020F0502020204030204" pitchFamily="34" charset="0"/>
                <a:ea typeface="Calibri" panose="020F0502020204030204" pitchFamily="34" charset="0"/>
                <a:cs typeface="Calibri" panose="020F0502020204030204" pitchFamily="34" charset="0"/>
              </a:rPr>
              <a:t>changemy</a:t>
            </a:r>
            <a:r>
              <a:rPr lang="en-US" sz="1200" dirty="0">
                <a:latin typeface="Calibri" panose="020F0502020204030204" pitchFamily="34" charset="0"/>
                <a:ea typeface="Calibri" panose="020F0502020204030204" pitchFamily="34" charset="0"/>
                <a:cs typeface="Calibri" panose="020F0502020204030204" pitchFamily="34" charset="0"/>
              </a:rPr>
              <a:t> courses from virtual to hybrid/in-person so I have the option for in class </a:t>
            </a:r>
            <a:r>
              <a:rPr lang="en-US" sz="1200" dirty="0" err="1">
                <a:latin typeface="Calibri" panose="020F0502020204030204" pitchFamily="34" charset="0"/>
                <a:ea typeface="Calibri" panose="020F0502020204030204" pitchFamily="34" charset="0"/>
                <a:cs typeface="Calibri" panose="020F0502020204030204" pitchFamily="34" charset="0"/>
              </a:rPr>
              <a:t>monitoredperformance</a:t>
            </a:r>
            <a:r>
              <a:rPr lang="en-US" sz="1200" dirty="0">
                <a:latin typeface="Calibri" panose="020F0502020204030204" pitchFamily="34" charset="0"/>
                <a:ea typeface="Calibri" panose="020F0502020204030204" pitchFamily="34" charset="0"/>
                <a:cs typeface="Calibri" panose="020F0502020204030204" pitchFamily="34" charset="0"/>
              </a:rPr>
              <a:t> evaluations3) Many of Moodle's competitors have monitoring systems that </a:t>
            </a:r>
            <a:r>
              <a:rPr lang="en-US" sz="1200" dirty="0" err="1">
                <a:latin typeface="Calibri" panose="020F0502020204030204" pitchFamily="34" charset="0"/>
                <a:ea typeface="Calibri" panose="020F0502020204030204" pitchFamily="34" charset="0"/>
                <a:cs typeface="Calibri" panose="020F0502020204030204" pitchFamily="34" charset="0"/>
              </a:rPr>
              <a:t>trackif</a:t>
            </a:r>
            <a:r>
              <a:rPr lang="en-US" sz="1200" dirty="0">
                <a:latin typeface="Calibri" panose="020F0502020204030204" pitchFamily="34" charset="0"/>
                <a:ea typeface="Calibri" panose="020F0502020204030204" pitchFamily="34" charset="0"/>
                <a:cs typeface="Calibri" panose="020F0502020204030204" pitchFamily="34" charset="0"/>
              </a:rPr>
              <a:t> a student has opened another browser, or tripped an alarm which suggests they are </a:t>
            </a:r>
            <a:r>
              <a:rPr lang="en-US" sz="1200" dirty="0" err="1">
                <a:latin typeface="Calibri" panose="020F0502020204030204" pitchFamily="34" charset="0"/>
                <a:ea typeface="Calibri" panose="020F0502020204030204" pitchFamily="34" charset="0"/>
                <a:cs typeface="Calibri" panose="020F0502020204030204" pitchFamily="34" charset="0"/>
              </a:rPr>
              <a:t>usingnon</a:t>
            </a:r>
            <a:r>
              <a:rPr lang="en-US" sz="1200" dirty="0">
                <a:latin typeface="Calibri" panose="020F0502020204030204" pitchFamily="34" charset="0"/>
                <a:ea typeface="Calibri" panose="020F0502020204030204" pitchFamily="34" charset="0"/>
                <a:cs typeface="Calibri" panose="020F0502020204030204" pitchFamily="34" charset="0"/>
              </a:rPr>
              <a:t>-authorized resources when performing a task. I recognize this is much more invasive, </a:t>
            </a:r>
            <a:r>
              <a:rPr lang="en-US" sz="1200" dirty="0" err="1">
                <a:latin typeface="Calibri" panose="020F0502020204030204" pitchFamily="34" charset="0"/>
                <a:ea typeface="Calibri" panose="020F0502020204030204" pitchFamily="34" charset="0"/>
                <a:cs typeface="Calibri" panose="020F0502020204030204" pitchFamily="34" charset="0"/>
              </a:rPr>
              <a:t>andperhaps</a:t>
            </a:r>
            <a:r>
              <a:rPr lang="en-US" sz="1200" dirty="0">
                <a:latin typeface="Calibri" panose="020F0502020204030204" pitchFamily="34" charset="0"/>
                <a:ea typeface="Calibri" panose="020F0502020204030204" pitchFamily="34" charset="0"/>
                <a:cs typeface="Calibri" panose="020F0502020204030204" pitchFamily="34" charset="0"/>
              </a:rPr>
              <a:t> not in touch with our ethos. But many professional organizations, such as the </a:t>
            </a:r>
            <a:r>
              <a:rPr lang="en-US" sz="1200" dirty="0" err="1">
                <a:latin typeface="Calibri" panose="020F0502020204030204" pitchFamily="34" charset="0"/>
                <a:ea typeface="Calibri" panose="020F0502020204030204" pitchFamily="34" charset="0"/>
                <a:cs typeface="Calibri" panose="020F0502020204030204" pitchFamily="34" charset="0"/>
              </a:rPr>
              <a:t>CPAand</a:t>
            </a:r>
            <a:r>
              <a:rPr lang="en-US" sz="1200" dirty="0">
                <a:latin typeface="Calibri" panose="020F0502020204030204" pitchFamily="34" charset="0"/>
                <a:ea typeface="Calibri" panose="020F0502020204030204" pitchFamily="34" charset="0"/>
                <a:cs typeface="Calibri" panose="020F0502020204030204" pitchFamily="34" charset="0"/>
              </a:rPr>
              <a:t> bar use technology that monitors test takers to ensure they </a:t>
            </a:r>
            <a:r>
              <a:rPr lang="en-US" sz="1200" dirty="0" err="1">
                <a:latin typeface="Calibri" panose="020F0502020204030204" pitchFamily="34" charset="0"/>
                <a:ea typeface="Calibri" panose="020F0502020204030204" pitchFamily="34" charset="0"/>
                <a:cs typeface="Calibri" panose="020F0502020204030204" pitchFamily="34" charset="0"/>
              </a:rPr>
              <a:t>arent</a:t>
            </a:r>
            <a:r>
              <a:rPr lang="en-US" sz="1200" dirty="0">
                <a:latin typeface="Calibri" panose="020F0502020204030204" pitchFamily="34" charset="0"/>
                <a:ea typeface="Calibri" panose="020F0502020204030204" pitchFamily="34" charset="0"/>
                <a:cs typeface="Calibri" panose="020F0502020204030204" pitchFamily="34" charset="0"/>
              </a:rPr>
              <a:t> receiving </a:t>
            </a:r>
            <a:r>
              <a:rPr lang="en-US" sz="1200" dirty="0" err="1">
                <a:latin typeface="Calibri" panose="020F0502020204030204" pitchFamily="34" charset="0"/>
                <a:ea typeface="Calibri" panose="020F0502020204030204" pitchFamily="34" charset="0"/>
                <a:cs typeface="Calibri" panose="020F0502020204030204" pitchFamily="34" charset="0"/>
              </a:rPr>
              <a:t>inappropriatethird</a:t>
            </a:r>
            <a:r>
              <a:rPr lang="en-US" sz="1200" dirty="0">
                <a:latin typeface="Calibri" panose="020F0502020204030204" pitchFamily="34" charset="0"/>
                <a:ea typeface="Calibri" panose="020F0502020204030204" pitchFamily="34" charset="0"/>
                <a:cs typeface="Calibri" panose="020F0502020204030204" pitchFamily="34" charset="0"/>
              </a:rPr>
              <a:t> party help</a:t>
            </a:r>
          </a:p>
        </p:txBody>
      </p:sp>
      <p:sp>
        <p:nvSpPr>
          <p:cNvPr id="2" name="Slide Number Placeholder 1">
            <a:extLst>
              <a:ext uri="{FF2B5EF4-FFF2-40B4-BE49-F238E27FC236}">
                <a16:creationId xmlns:a16="http://schemas.microsoft.com/office/drawing/2014/main" id="{87620646-9020-70DD-1203-3601759898BA}"/>
              </a:ext>
            </a:extLst>
          </p:cNvPr>
          <p:cNvSpPr>
            <a:spLocks noGrp="1"/>
          </p:cNvSpPr>
          <p:nvPr>
            <p:ph type="sldNum" sz="quarter" idx="12"/>
          </p:nvPr>
        </p:nvSpPr>
        <p:spPr/>
        <p:txBody>
          <a:bodyPr/>
          <a:lstStyle/>
          <a:p>
            <a:fld id="{6BB12F0E-A3CD-4D73-ACFF-474107E8F667}" type="slidenum">
              <a:rPr lang="en-US" smtClean="0"/>
              <a:t>21</a:t>
            </a:fld>
            <a:endParaRPr lang="en-US"/>
          </a:p>
        </p:txBody>
      </p:sp>
    </p:spTree>
    <p:extLst>
      <p:ext uri="{BB962C8B-B14F-4D97-AF65-F5344CB8AC3E}">
        <p14:creationId xmlns:p14="http://schemas.microsoft.com/office/powerpoint/2010/main" val="3950184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7000">
              <a:srgbClr val="00FFFF"/>
            </a:gs>
            <a:gs pos="45000">
              <a:srgbClr val="000066"/>
            </a:gs>
            <a:gs pos="79000">
              <a:srgbClr val="00B0F0"/>
            </a:gs>
          </a:gsLst>
          <a:path path="circle">
            <a:fillToRect l="100000" t="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4858B-40FC-10F0-2FA8-13F06A20FB9B}"/>
              </a:ext>
            </a:extLst>
          </p:cNvPr>
          <p:cNvSpPr>
            <a:spLocks noGrp="1"/>
          </p:cNvSpPr>
          <p:nvPr>
            <p:ph type="title"/>
          </p:nvPr>
        </p:nvSpPr>
        <p:spPr>
          <a:xfrm>
            <a:off x="667431" y="1973943"/>
            <a:ext cx="7886700" cy="2506286"/>
          </a:xfrm>
          <a:solidFill>
            <a:srgbClr val="93FFFF"/>
          </a:solidFill>
          <a:effectLst>
            <a:outerShdw blurRad="50800" dist="38100" dir="5400000" algn="t" rotWithShape="0">
              <a:prstClr val="black">
                <a:alpha val="40000"/>
              </a:prstClr>
            </a:outerShdw>
          </a:effectLst>
        </p:spPr>
        <p:txBody>
          <a:bodyPr>
            <a:normAutofit fontScale="90000"/>
          </a:bodyPr>
          <a:lstStyle/>
          <a:p>
            <a:pPr algn="ctr"/>
            <a:r>
              <a:rPr lang="en-US" sz="4400" dirty="0">
                <a:solidFill>
                  <a:srgbClr val="000066"/>
                </a:solidFill>
              </a:rPr>
              <a:t>Next page includes citations to select university policies, and those policies are also distributed in a separate document</a:t>
            </a:r>
          </a:p>
        </p:txBody>
      </p:sp>
      <p:sp>
        <p:nvSpPr>
          <p:cNvPr id="3" name="Slide Number Placeholder 2">
            <a:extLst>
              <a:ext uri="{FF2B5EF4-FFF2-40B4-BE49-F238E27FC236}">
                <a16:creationId xmlns:a16="http://schemas.microsoft.com/office/drawing/2014/main" id="{A77472D0-5744-D7F2-02FE-C60F8661521B}"/>
              </a:ext>
            </a:extLst>
          </p:cNvPr>
          <p:cNvSpPr>
            <a:spLocks noGrp="1"/>
          </p:cNvSpPr>
          <p:nvPr>
            <p:ph type="sldNum" sz="quarter" idx="12"/>
          </p:nvPr>
        </p:nvSpPr>
        <p:spPr/>
        <p:txBody>
          <a:bodyPr/>
          <a:lstStyle/>
          <a:p>
            <a:fld id="{6BB12F0E-A3CD-4D73-ACFF-474107E8F667}" type="slidenum">
              <a:rPr lang="en-US" smtClean="0"/>
              <a:t>22</a:t>
            </a:fld>
            <a:endParaRPr lang="en-US"/>
          </a:p>
        </p:txBody>
      </p:sp>
    </p:spTree>
    <p:extLst>
      <p:ext uri="{BB962C8B-B14F-4D97-AF65-F5344CB8AC3E}">
        <p14:creationId xmlns:p14="http://schemas.microsoft.com/office/powerpoint/2010/main" val="42333206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8D57E6F-2FEF-4DE2-5179-3FD107C9D4EB}"/>
              </a:ext>
            </a:extLst>
          </p:cNvPr>
          <p:cNvSpPr txBox="1"/>
          <p:nvPr/>
        </p:nvSpPr>
        <p:spPr>
          <a:xfrm>
            <a:off x="324153" y="194510"/>
            <a:ext cx="8340876" cy="7571303"/>
          </a:xfrm>
          <a:prstGeom prst="rect">
            <a:avLst/>
          </a:prstGeom>
          <a:noFill/>
        </p:spPr>
        <p:txBody>
          <a:bodyPr wrap="square">
            <a:spAutoFit/>
          </a:bodyPr>
          <a:lstStyle/>
          <a:p>
            <a:r>
              <a:rPr lang="en-US" dirty="0"/>
              <a:t>AMERICAN UNIVERSITY:  University Guidance on Responsible Use of AI </a:t>
            </a:r>
            <a:r>
              <a:rPr lang="en-US" dirty="0">
                <a:hlinkClick r:id="rId2"/>
              </a:rPr>
              <a:t>https://ctl.duke.edu/ai-and-teaching-at-duke-2/artificial-intelligence-policies-in-syllabi-guidelines-and-considerations/</a:t>
            </a:r>
            <a:endParaRPr lang="en-US" dirty="0"/>
          </a:p>
          <a:p>
            <a:endParaRPr lang="en-US" dirty="0"/>
          </a:p>
          <a:p>
            <a:r>
              <a:rPr lang="en-US" dirty="0"/>
              <a:t>CATHOLIC UNIVERSITY:  </a:t>
            </a:r>
            <a:r>
              <a:rPr lang="en-US" dirty="0">
                <a:hlinkClick r:id="rId3"/>
              </a:rPr>
              <a:t>https://policies.catholic.edu/ai/index.html</a:t>
            </a:r>
            <a:r>
              <a:rPr lang="en-US" dirty="0"/>
              <a:t> </a:t>
            </a:r>
          </a:p>
          <a:p>
            <a:endParaRPr lang="en-US" dirty="0"/>
          </a:p>
          <a:p>
            <a:r>
              <a:rPr lang="en-US" dirty="0"/>
              <a:t>COLUMBIA UNIVERSITY – Generative AI Policy  </a:t>
            </a:r>
            <a:r>
              <a:rPr lang="en-US" dirty="0">
                <a:hlinkClick r:id="rId4"/>
              </a:rPr>
              <a:t>https://provost.columbia.edu/content/office-senior-vice-provost/ai-policy</a:t>
            </a:r>
            <a:endParaRPr lang="en-US" dirty="0"/>
          </a:p>
          <a:p>
            <a:endParaRPr lang="en-US" dirty="0"/>
          </a:p>
          <a:p>
            <a:r>
              <a:rPr lang="en-US" dirty="0"/>
              <a:t>COLUMBIA UNIVERSITY – Approved AI tools </a:t>
            </a:r>
            <a:r>
              <a:rPr lang="en-US" dirty="0">
                <a:hlinkClick r:id="rId5"/>
              </a:rPr>
              <a:t>https://www.cuit.columbia.edu/content/ai-services</a:t>
            </a:r>
            <a:endParaRPr lang="en-US" dirty="0"/>
          </a:p>
          <a:p>
            <a:endParaRPr lang="en-US" dirty="0"/>
          </a:p>
          <a:p>
            <a:r>
              <a:rPr lang="en-US" dirty="0"/>
              <a:t>DUKE UNIVERSITY – Artificial Intelligence Policies </a:t>
            </a:r>
            <a:r>
              <a:rPr lang="en-US" dirty="0">
                <a:hlinkClick r:id="rId2"/>
              </a:rPr>
              <a:t>https://ctl.duke.edu/ai-and-teaching-at-duke-2/artificial-intelligence-policies-in-syllabi-guidelines-and-considerations/</a:t>
            </a:r>
            <a:endParaRPr lang="en-US" dirty="0"/>
          </a:p>
          <a:p>
            <a:endParaRPr lang="en-US" dirty="0"/>
          </a:p>
          <a:p>
            <a:r>
              <a:rPr lang="en-US" dirty="0"/>
              <a:t>GEORGE WASHINGTON UNIVERSITY:  AI Use and Best Practices </a:t>
            </a:r>
            <a:r>
              <a:rPr lang="en-US" dirty="0">
                <a:hlinkClick r:id="rId6"/>
              </a:rPr>
              <a:t>https://it.gwu.edu/ai-guidance-and-best-practices</a:t>
            </a:r>
            <a:r>
              <a:rPr lang="en-US" dirty="0"/>
              <a:t> </a:t>
            </a:r>
          </a:p>
          <a:p>
            <a:endParaRPr lang="en-US" dirty="0"/>
          </a:p>
          <a:p>
            <a:r>
              <a:rPr lang="en-US" dirty="0"/>
              <a:t>HARVARD – Generative AI Guidelines </a:t>
            </a:r>
            <a:r>
              <a:rPr lang="en-US" dirty="0">
                <a:hlinkClick r:id="rId7"/>
              </a:rPr>
              <a:t>https://www.huit.harvard.edu/ai/guidelines</a:t>
            </a:r>
            <a:endParaRPr lang="en-US" dirty="0"/>
          </a:p>
          <a:p>
            <a:endParaRPr lang="en-US" dirty="0"/>
          </a:p>
          <a:p>
            <a:r>
              <a:rPr lang="en-US" dirty="0"/>
              <a:t>HARVARD – Approved Tools  </a:t>
            </a:r>
            <a:r>
              <a:rPr lang="en-US" dirty="0">
                <a:hlinkClick r:id="rId8"/>
              </a:rPr>
              <a:t>https://www.huit.harvard.edu/ai/tools#general</a:t>
            </a:r>
            <a:endParaRPr lang="en-US" dirty="0"/>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E6A69385-85BE-FD4C-3615-82A261B13EF2}"/>
              </a:ext>
            </a:extLst>
          </p:cNvPr>
          <p:cNvSpPr>
            <a:spLocks noGrp="1"/>
          </p:cNvSpPr>
          <p:nvPr>
            <p:ph type="sldNum" sz="quarter" idx="12"/>
          </p:nvPr>
        </p:nvSpPr>
        <p:spPr/>
        <p:txBody>
          <a:bodyPr/>
          <a:lstStyle/>
          <a:p>
            <a:fld id="{6BB12F0E-A3CD-4D73-ACFF-474107E8F667}" type="slidenum">
              <a:rPr lang="en-US" smtClean="0"/>
              <a:t>23</a:t>
            </a:fld>
            <a:endParaRPr lang="en-US"/>
          </a:p>
        </p:txBody>
      </p:sp>
    </p:spTree>
    <p:extLst>
      <p:ext uri="{BB962C8B-B14F-4D97-AF65-F5344CB8AC3E}">
        <p14:creationId xmlns:p14="http://schemas.microsoft.com/office/powerpoint/2010/main" val="34353147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593</TotalTime>
  <Words>3404</Words>
  <Application>Microsoft Office PowerPoint</Application>
  <PresentationFormat>On-screen Show (4:3)</PresentationFormat>
  <Paragraphs>313</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Display</vt:lpstr>
      <vt:lpstr>Arial</vt:lpstr>
      <vt:lpstr>Calibri</vt:lpstr>
      <vt:lpstr>Liberation Sans</vt:lpstr>
      <vt:lpstr>Office Theme</vt:lpstr>
      <vt:lpstr>Artificial Intelligence Survey Results Faculty/Staff Survey - August 2026   Implications for Policies and Actions</vt:lpstr>
      <vt:lpstr>Why Focus on AI at Trinity?</vt:lpstr>
      <vt:lpstr>We are on the cusp of a new technological revolution</vt:lpstr>
      <vt:lpstr>Key Issues for Action (1/2)</vt:lpstr>
      <vt:lpstr>Key Issues for Action (2/2)</vt:lpstr>
      <vt:lpstr>ACTION: TASK FORCE ON AI</vt:lpstr>
      <vt:lpstr>PowerPoint Presentation</vt:lpstr>
      <vt:lpstr>Survey Summary:   Primary Uses of AI - Current</vt:lpstr>
      <vt:lpstr>PowerPoint Presentation</vt:lpstr>
      <vt:lpstr>PowerPoint Presentation</vt:lpstr>
      <vt:lpstr>PowerPoint Presentation</vt:lpstr>
      <vt:lpstr>PowerPoint Presentation</vt:lpstr>
      <vt:lpstr>The following pages include summary results of the survey questions and select comments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page includes citations to select university policies, and those policies are also distributed in a separate document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McGuire</dc:creator>
  <cp:lastModifiedBy>Pat McGuire</cp:lastModifiedBy>
  <cp:revision>8</cp:revision>
  <dcterms:created xsi:type="dcterms:W3CDTF">2026-08-07T20:24:00Z</dcterms:created>
  <dcterms:modified xsi:type="dcterms:W3CDTF">2026-08-25T20:50:30Z</dcterms:modified>
</cp:coreProperties>
</file>