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8DDEF18-5488-48FE-881E-283E43177F0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B12E41F-C88A-4663-BB9E-B9FFE2DB7901}" type="datetimeFigureOut">
              <a:rPr lang="en-US" smtClean="0"/>
              <a:t>7/14/2014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nitydc.edu/catalog-13-14/gen-ed-cas-firstyear/#Goals_General" TargetMode="External"/><Relationship Id="rId2" Type="http://schemas.openxmlformats.org/officeDocument/2006/relationships/hyperlink" Target="http://www.trinitydc.edu/miss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3990315"/>
          </a:xfrm>
        </p:spPr>
        <p:txBody>
          <a:bodyPr/>
          <a:lstStyle/>
          <a:p>
            <a:r>
              <a:rPr lang="en-US" sz="7200" dirty="0"/>
              <a:t>E</a:t>
            </a:r>
            <a:r>
              <a:rPr lang="en-US" sz="7200" dirty="0" smtClean="0"/>
              <a:t>lements of a Good Program Assessment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1474698"/>
          </a:xfrm>
        </p:spPr>
        <p:txBody>
          <a:bodyPr/>
          <a:lstStyle/>
          <a:p>
            <a:r>
              <a:rPr lang="en-US" dirty="0" smtClean="0"/>
              <a:t>Academic Assessment Workshop Series</a:t>
            </a:r>
          </a:p>
          <a:p>
            <a:r>
              <a:rPr lang="en-US" dirty="0" smtClean="0"/>
              <a:t>Spring 2014</a:t>
            </a:r>
          </a:p>
          <a:p>
            <a:r>
              <a:rPr lang="en-US" dirty="0" smtClean="0"/>
              <a:t>Carlota Ocampo, PhD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mission statement, develop program goals</a:t>
            </a:r>
            <a:endParaRPr lang="en-US" dirty="0"/>
          </a:p>
          <a:p>
            <a:r>
              <a:rPr lang="en-US" dirty="0" smtClean="0"/>
              <a:t>Based on goals, identify student learning outcomes:  (SLOs)</a:t>
            </a:r>
            <a:endParaRPr lang="en-US" dirty="0"/>
          </a:p>
          <a:p>
            <a:r>
              <a:rPr lang="en-US" dirty="0" smtClean="0"/>
              <a:t>Create curriculum maps to chart students’ learning (use Bloom’s taxonomy)</a:t>
            </a:r>
            <a:endParaRPr lang="en-US" dirty="0"/>
          </a:p>
          <a:p>
            <a:r>
              <a:rPr lang="en-US" dirty="0" smtClean="0"/>
              <a:t>Choose one or two program goals and write a plan to assess these goals (research proposal)</a:t>
            </a:r>
          </a:p>
          <a:p>
            <a:r>
              <a:rPr lang="en-US" dirty="0" smtClean="0"/>
              <a:t>Collect and evaluate data </a:t>
            </a:r>
          </a:p>
          <a:p>
            <a:r>
              <a:rPr lang="en-US" dirty="0" smtClean="0"/>
              <a:t>“Close the loop”:  use results to inform program changes that will improve student learning outcomes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Developing Goals &amp; Objectives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Trinity’s </a:t>
            </a:r>
            <a:r>
              <a:rPr lang="en-US" dirty="0"/>
              <a:t>mission statement: </a:t>
            </a:r>
            <a:r>
              <a:rPr lang="en-US" dirty="0">
                <a:hlinkClick r:id="rId2"/>
              </a:rPr>
              <a:t>http://www.trinitydc.edu/mission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Goals for the College of Arts &amp; Sciences: 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://www.trinitydc.edu/catalog-13-14/gen-ed-cas-firstyear/#</a:t>
            </a:r>
            <a:r>
              <a:rPr lang="en-US" dirty="0" smtClean="0">
                <a:hlinkClick r:id="rId3"/>
              </a:rPr>
              <a:t>Goals_General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Your program goals?  Are these goals embedded as learning goals in program materials and in your syllabi?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Student Learning Outcomes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Think about your ideal program graduate.  Who has she become?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Knowledge outcomes:  What does she know?</a:t>
            </a:r>
          </a:p>
          <a:p>
            <a:endParaRPr lang="en-US" dirty="0"/>
          </a:p>
          <a:p>
            <a:r>
              <a:rPr lang="en-US" dirty="0" smtClean="0"/>
              <a:t>Skills and abilities outcomes:  What can she do?  What tasks is she prepared for?</a:t>
            </a:r>
          </a:p>
          <a:p>
            <a:endParaRPr lang="en-US" dirty="0"/>
          </a:p>
          <a:p>
            <a:r>
              <a:rPr lang="en-US" dirty="0" smtClean="0"/>
              <a:t>Values outcomes:  What does she care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Assessment Plan Structure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Formulate </a:t>
            </a:r>
            <a:r>
              <a:rPr lang="en-US" dirty="0"/>
              <a:t>research question and state why this </a:t>
            </a:r>
            <a:r>
              <a:rPr lang="en-US" dirty="0" smtClean="0"/>
              <a:t>question interests the program; do you have an educated guess or an hypothesis? (</a:t>
            </a:r>
            <a:r>
              <a:rPr lang="en-US" b="1" dirty="0" smtClean="0"/>
              <a:t>WHY</a:t>
            </a:r>
            <a:r>
              <a:rPr lang="en-US" dirty="0" smtClean="0"/>
              <a:t>?)</a:t>
            </a:r>
          </a:p>
          <a:p>
            <a:r>
              <a:rPr lang="en-US" dirty="0" smtClean="0"/>
              <a:t>Identify your methods:  </a:t>
            </a:r>
            <a:r>
              <a:rPr lang="en-US" b="1" dirty="0" smtClean="0"/>
              <a:t>what </a:t>
            </a:r>
            <a:r>
              <a:rPr lang="en-US" dirty="0" smtClean="0"/>
              <a:t>instruments will you use to collect data?  </a:t>
            </a:r>
            <a:r>
              <a:rPr lang="en-US" b="1" dirty="0" smtClean="0"/>
              <a:t>Where</a:t>
            </a:r>
            <a:r>
              <a:rPr lang="en-US" dirty="0" smtClean="0"/>
              <a:t> in the curriculum will you collect it?  </a:t>
            </a:r>
            <a:r>
              <a:rPr lang="en-US" b="1" dirty="0" smtClean="0"/>
              <a:t>Who</a:t>
            </a:r>
            <a:r>
              <a:rPr lang="en-US" dirty="0" smtClean="0"/>
              <a:t> will be sampled?  </a:t>
            </a:r>
            <a:r>
              <a:rPr lang="en-US" b="1" dirty="0" smtClean="0"/>
              <a:t>How</a:t>
            </a:r>
            <a:r>
              <a:rPr lang="en-US" dirty="0" smtClean="0"/>
              <a:t> will you go about it (protocol?)</a:t>
            </a:r>
          </a:p>
          <a:p>
            <a:r>
              <a:rPr lang="en-US" dirty="0"/>
              <a:t>C</a:t>
            </a:r>
            <a:r>
              <a:rPr lang="en-US" dirty="0" smtClean="0"/>
              <a:t>ollect data </a:t>
            </a:r>
            <a:r>
              <a:rPr lang="en-US" dirty="0"/>
              <a:t>(direct or </a:t>
            </a:r>
            <a:r>
              <a:rPr lang="en-US" dirty="0" smtClean="0"/>
              <a:t>indirect) and evaluate the evidence </a:t>
            </a:r>
            <a:r>
              <a:rPr lang="en-US" dirty="0"/>
              <a:t>of student </a:t>
            </a:r>
            <a:r>
              <a:rPr lang="en-US" dirty="0" smtClean="0"/>
              <a:t>learning</a:t>
            </a:r>
          </a:p>
          <a:p>
            <a:r>
              <a:rPr lang="en-US" dirty="0" smtClean="0"/>
              <a:t>Interpret results and make recommendations for program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4800600"/>
            <a:ext cx="7239000" cy="1905000"/>
          </a:xfrm>
        </p:spPr>
        <p:txBody>
          <a:bodyPr/>
          <a:lstStyle/>
          <a:p>
            <a:r>
              <a:rPr lang="en-US" sz="4000" dirty="0" smtClean="0"/>
              <a:t>Data Collection Tools: Direct Measures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937910"/>
              </p:ext>
            </p:extLst>
          </p:nvPr>
        </p:nvGraphicFramePr>
        <p:xfrm>
          <a:off x="685800" y="152400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or Standardized</a:t>
                      </a:r>
                      <a:r>
                        <a:rPr lang="en-US" baseline="0" dirty="0" smtClean="0"/>
                        <a:t> Exams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Psychology</a:t>
                      </a:r>
                      <a:r>
                        <a:rPr lang="en-US" baseline="0" dirty="0" smtClean="0"/>
                        <a:t> seniors’ scores on the GRE subject test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Embedded testing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r>
                        <a:rPr lang="en-US" baseline="0" dirty="0" smtClean="0"/>
                        <a:t> pass rates on the ECON 100 final exam OR HIS 130 essay question scored independently using a rubric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Embedded assignments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Signature course assignments are selected for assessment (over</a:t>
                      </a:r>
                      <a:r>
                        <a:rPr lang="en-US" baseline="0" dirty="0" smtClean="0"/>
                        <a:t> time):  two faculty independently score case studies in BADM 426 using a rubric; a faculty group views and scores videos of student speeches in COM 290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Portfolios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r>
                        <a:rPr lang="en-US" baseline="0" dirty="0" smtClean="0"/>
                        <a:t> present portfolios of work developed over time in their major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Pre-post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r>
                        <a:rPr lang="en-US" baseline="0" dirty="0" smtClean="0"/>
                        <a:t> take a test in the introductory level course in their major; test is re-taken in a specified senior-level course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66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4724400"/>
            <a:ext cx="7239000" cy="1905000"/>
          </a:xfrm>
        </p:spPr>
        <p:txBody>
          <a:bodyPr/>
          <a:lstStyle/>
          <a:p>
            <a:r>
              <a:rPr lang="en-US" sz="4000" dirty="0" smtClean="0"/>
              <a:t>Data Collection Tools: Direct Measures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934834"/>
              </p:ext>
            </p:extLst>
          </p:nvPr>
        </p:nvGraphicFramePr>
        <p:xfrm>
          <a:off x="685800" y="152400"/>
          <a:ext cx="82296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r>
                        <a:rPr lang="en-US" baseline="0" dirty="0" smtClean="0"/>
                        <a:t> observation while performing a 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In-class</a:t>
                      </a:r>
                      <a:r>
                        <a:rPr lang="en-US" baseline="0" dirty="0" smtClean="0"/>
                        <a:t> observation of student discussions; internship supervisor's direct evaluation of student performances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Capstone project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Analyzed</a:t>
                      </a:r>
                      <a:r>
                        <a:rPr lang="en-US" baseline="0" dirty="0" smtClean="0"/>
                        <a:t> by two or more faculty independently using a rubric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presentations or other community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Presentations are evaluated by</a:t>
                      </a:r>
                      <a:r>
                        <a:rPr lang="en-US" baseline="0" dirty="0" smtClean="0"/>
                        <a:t> faculty inside and outside the program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Student-identified 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r>
                        <a:rPr lang="en-US" baseline="0" dirty="0" smtClean="0"/>
                        <a:t> create lists of descriptions of their learning; after a student learning project, students must describe three things they learned that relate to course material (essay)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or standardized test scores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NCLEX pass rates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2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4800600"/>
            <a:ext cx="7239000" cy="1905000"/>
          </a:xfrm>
        </p:spPr>
        <p:txBody>
          <a:bodyPr/>
          <a:lstStyle/>
          <a:p>
            <a:r>
              <a:rPr lang="en-US" sz="4000" dirty="0" smtClean="0"/>
              <a:t>Data Collection Tools: Indirect Measures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765377"/>
              </p:ext>
            </p:extLst>
          </p:nvPr>
        </p:nvGraphicFramePr>
        <p:xfrm>
          <a:off x="685800" y="914400"/>
          <a:ext cx="8229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r>
                        <a:rPr lang="en-US" baseline="0" dirty="0" smtClean="0"/>
                        <a:t> self-report surveys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Transcript analysis or course-taking patterns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 of course STEs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Maps or inventories</a:t>
                      </a:r>
                      <a:r>
                        <a:rPr lang="en-US" baseline="0" dirty="0" smtClean="0"/>
                        <a:t> of instructional practices and assignments in the curriculum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Mid-term formative course surveys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research data:  Course enrollment</a:t>
                      </a:r>
                      <a:r>
                        <a:rPr lang="en-US" baseline="0" dirty="0" smtClean="0"/>
                        <a:t> over time</a:t>
                      </a:r>
                      <a:r>
                        <a:rPr lang="en-US" dirty="0" smtClean="0"/>
                        <a:t>, graduation rates, retention rates,</a:t>
                      </a:r>
                      <a:r>
                        <a:rPr lang="en-US" baseline="0" dirty="0" smtClean="0"/>
                        <a:t> student GPAs, number of majors, length of time in program, etc.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Structured</a:t>
                      </a:r>
                      <a:r>
                        <a:rPr lang="en-US" baseline="0" dirty="0" smtClean="0"/>
                        <a:t> individual or focus group interviews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Internship supervisor/alumni surveys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r>
                        <a:rPr lang="en-US" baseline="0" dirty="0" smtClean="0"/>
                        <a:t> grades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5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2285</TotalTime>
  <Words>556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Thermal</vt:lpstr>
      <vt:lpstr>Elements of a Good Program Assessment</vt:lpstr>
      <vt:lpstr>Overview</vt:lpstr>
      <vt:lpstr>Developing Goals &amp; Objectives</vt:lpstr>
      <vt:lpstr>Student Learning Outcomes</vt:lpstr>
      <vt:lpstr>Assessment Plan Structure</vt:lpstr>
      <vt:lpstr>Data Collection Tools: Direct Measures</vt:lpstr>
      <vt:lpstr>Data Collection Tools: Direct Measures</vt:lpstr>
      <vt:lpstr>Data Collection Tools: Indirect Measures</vt:lpstr>
    </vt:vector>
  </TitlesOfParts>
  <Company>Trinity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 Good Program Assessment</dc:title>
  <dc:creator>ocampoc</dc:creator>
  <cp:lastModifiedBy>toliverk</cp:lastModifiedBy>
  <cp:revision>13</cp:revision>
  <dcterms:created xsi:type="dcterms:W3CDTF">2014-02-19T17:49:54Z</dcterms:created>
  <dcterms:modified xsi:type="dcterms:W3CDTF">2014-07-14T16:05:19Z</dcterms:modified>
</cp:coreProperties>
</file>