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3" r:id="rId5"/>
    <p:sldId id="264"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2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9AAAC5A-A051-4D0B-818F-D2A8AE8FBC59}" type="datetimeFigureOut">
              <a:rPr lang="en-US" smtClean="0"/>
              <a:t>7/14/2014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152D9C1-5C1F-4701-AF11-C3AF2FF26D2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AAC5A-A051-4D0B-818F-D2A8AE8FBC59}"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2D9C1-5C1F-4701-AF11-C3AF2FF26D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AAC5A-A051-4D0B-818F-D2A8AE8FBC59}"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2D9C1-5C1F-4701-AF11-C3AF2FF26D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AAAC5A-A051-4D0B-818F-D2A8AE8FBC59}"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2D9C1-5C1F-4701-AF11-C3AF2FF26D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AAC5A-A051-4D0B-818F-D2A8AE8FBC59}"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2D9C1-5C1F-4701-AF11-C3AF2FF26D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9AAAC5A-A051-4D0B-818F-D2A8AE8FBC59}" type="datetimeFigureOut">
              <a:rPr lang="en-US" smtClean="0"/>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2D9C1-5C1F-4701-AF11-C3AF2FF26D2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AAAC5A-A051-4D0B-818F-D2A8AE8FBC59}" type="datetimeFigureOut">
              <a:rPr lang="en-US" smtClean="0"/>
              <a:t>7/14/2014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2D9C1-5C1F-4701-AF11-C3AF2FF26D2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AAAC5A-A051-4D0B-818F-D2A8AE8FBC59}" type="datetimeFigureOut">
              <a:rPr lang="en-US" smtClean="0"/>
              <a:t>7/14/2014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2D9C1-5C1F-4701-AF11-C3AF2FF26D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AAC5A-A051-4D0B-818F-D2A8AE8FBC59}" type="datetimeFigureOut">
              <a:rPr lang="en-US" smtClean="0"/>
              <a:t>7/14/2014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2D9C1-5C1F-4701-AF11-C3AF2FF26D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9AAAC5A-A051-4D0B-818F-D2A8AE8FBC59}" type="datetimeFigureOut">
              <a:rPr lang="en-US" smtClean="0"/>
              <a:t>7/14/2014</a:t>
            </a:fld>
            <a:endParaRPr lang="en-US"/>
          </a:p>
        </p:txBody>
      </p:sp>
      <p:sp>
        <p:nvSpPr>
          <p:cNvPr id="7" name="Slide Number Placeholder 6"/>
          <p:cNvSpPr>
            <a:spLocks noGrp="1"/>
          </p:cNvSpPr>
          <p:nvPr>
            <p:ph type="sldNum" sz="quarter" idx="12"/>
          </p:nvPr>
        </p:nvSpPr>
        <p:spPr/>
        <p:txBody>
          <a:bodyPr/>
          <a:lstStyle/>
          <a:p>
            <a:fld id="{6152D9C1-5C1F-4701-AF11-C3AF2FF26D2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AAC5A-A051-4D0B-818F-D2A8AE8FBC59}" type="datetimeFigureOut">
              <a:rPr lang="en-US" smtClean="0"/>
              <a:t>7/14/2014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152D9C1-5C1F-4701-AF11-C3AF2FF26D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9AAAC5A-A051-4D0B-818F-D2A8AE8FBC59}" type="datetimeFigureOut">
              <a:rPr lang="en-US" smtClean="0"/>
              <a:t>7/14/2014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152D9C1-5C1F-4701-AF11-C3AF2FF26D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2.odu.edu/educ/roverbau/Bloom/blooms_taxonomy.htm" TargetMode="External"/><Relationship Id="rId2" Type="http://schemas.openxmlformats.org/officeDocument/2006/relationships/hyperlink" Target="http://uwf.edu/cutla/curriculum_maps.cfm" TargetMode="External"/><Relationship Id="rId1" Type="http://schemas.openxmlformats.org/officeDocument/2006/relationships/slideLayout" Target="../slideLayouts/slideLayout2.xml"/><Relationship Id="rId4" Type="http://schemas.openxmlformats.org/officeDocument/2006/relationships/hyperlink" Target="http://fm.iowa.uiowa.edu/fmi/xsl/tgi/data_entry.xsl?-db=tgi_data&amp;-lay=Layout01&amp;-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313355" cy="2473124"/>
          </a:xfrm>
        </p:spPr>
        <p:txBody>
          <a:bodyPr>
            <a:normAutofit fontScale="90000"/>
          </a:bodyPr>
          <a:lstStyle/>
          <a:p>
            <a:r>
              <a:rPr lang="en-US" b="1" dirty="0" smtClean="0"/>
              <a:t>Assessing Students, Assessing Ourselves:  Student Learning Outcomes as a Measure of Academic Effectiveness</a:t>
            </a:r>
            <a:endParaRPr lang="en-US" b="1" dirty="0"/>
          </a:p>
        </p:txBody>
      </p:sp>
      <p:sp>
        <p:nvSpPr>
          <p:cNvPr id="3" name="Subtitle 2"/>
          <p:cNvSpPr>
            <a:spLocks noGrp="1"/>
          </p:cNvSpPr>
          <p:nvPr>
            <p:ph type="subTitle" idx="1"/>
          </p:nvPr>
        </p:nvSpPr>
        <p:spPr>
          <a:xfrm>
            <a:off x="4733365" y="5257800"/>
            <a:ext cx="3309803" cy="762000"/>
          </a:xfrm>
        </p:spPr>
        <p:txBody>
          <a:bodyPr>
            <a:normAutofit/>
          </a:bodyPr>
          <a:lstStyle/>
          <a:p>
            <a:r>
              <a:rPr lang="en-US" b="1" dirty="0" smtClean="0"/>
              <a:t>Carlota Ocampo</a:t>
            </a:r>
          </a:p>
          <a:p>
            <a:r>
              <a:rPr lang="en-US" b="1" dirty="0" smtClean="0"/>
              <a:t>September 25, 2013</a:t>
            </a:r>
            <a:endParaRPr lang="en-US" b="1" dirty="0"/>
          </a:p>
        </p:txBody>
      </p:sp>
    </p:spTree>
    <p:extLst>
      <p:ext uri="{BB962C8B-B14F-4D97-AF65-F5344CB8AC3E}">
        <p14:creationId xmlns:p14="http://schemas.microsoft.com/office/powerpoint/2010/main" val="3724300639"/>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Middle States Standards of Excellence:  </a:t>
            </a:r>
            <a:r>
              <a:rPr lang="en-US" sz="3600" b="1" dirty="0" smtClean="0"/>
              <a:t>Standards 7 and 14</a:t>
            </a:r>
            <a:endParaRPr lang="en-US" sz="3600" b="1" dirty="0"/>
          </a:p>
        </p:txBody>
      </p:sp>
      <p:sp>
        <p:nvSpPr>
          <p:cNvPr id="3" name="Content Placeholder 2"/>
          <p:cNvSpPr>
            <a:spLocks noGrp="1"/>
          </p:cNvSpPr>
          <p:nvPr>
            <p:ph idx="1"/>
          </p:nvPr>
        </p:nvSpPr>
        <p:spPr>
          <a:xfrm>
            <a:off x="1043492" y="2323652"/>
            <a:ext cx="6777317" cy="3848548"/>
          </a:xfrm>
        </p:spPr>
        <p:txBody>
          <a:bodyPr>
            <a:normAutofit fontScale="85000" lnSpcReduction="10000"/>
          </a:bodyPr>
          <a:lstStyle/>
          <a:p>
            <a:r>
              <a:rPr lang="en-US" dirty="0"/>
              <a:t>The fundamental question asked in the accreditation process is, “Is </a:t>
            </a:r>
            <a:r>
              <a:rPr lang="en-US" dirty="0" smtClean="0"/>
              <a:t>the institution </a:t>
            </a:r>
            <a:r>
              <a:rPr lang="en-US" dirty="0"/>
              <a:t>fulfilling its mission and achieving its </a:t>
            </a:r>
            <a:r>
              <a:rPr lang="en-US" dirty="0" smtClean="0"/>
              <a:t>goals?” (p.26, MSCHE Characteristics of Excellence)</a:t>
            </a:r>
          </a:p>
          <a:p>
            <a:r>
              <a:rPr lang="en-US" dirty="0" smtClean="0"/>
              <a:t>Assessment </a:t>
            </a:r>
            <a:r>
              <a:rPr lang="en-US" dirty="0"/>
              <a:t>of student learning demonstrates that, at graduation, </a:t>
            </a:r>
            <a:r>
              <a:rPr lang="en-US" dirty="0" smtClean="0"/>
              <a:t>or other </a:t>
            </a:r>
            <a:r>
              <a:rPr lang="en-US" dirty="0"/>
              <a:t>appropriate points, the institution’s students have </a:t>
            </a:r>
            <a:r>
              <a:rPr lang="en-US" dirty="0" smtClean="0"/>
              <a:t>knowledge, skills</a:t>
            </a:r>
            <a:r>
              <a:rPr lang="en-US" dirty="0"/>
              <a:t>, and competencies consistent with institutional and </a:t>
            </a:r>
            <a:r>
              <a:rPr lang="en-US" dirty="0" smtClean="0"/>
              <a:t>appropriate higher </a:t>
            </a:r>
            <a:r>
              <a:rPr lang="en-US" dirty="0"/>
              <a:t>education </a:t>
            </a:r>
            <a:r>
              <a:rPr lang="en-US" dirty="0" smtClean="0"/>
              <a:t>goals (p. 68)</a:t>
            </a:r>
          </a:p>
          <a:p>
            <a:r>
              <a:rPr lang="en-US" dirty="0"/>
              <a:t>Assessment must be “organized, systematized and sustained” (p. </a:t>
            </a:r>
            <a:r>
              <a:rPr lang="en-US" dirty="0" smtClean="0"/>
              <a:t>27)</a:t>
            </a:r>
          </a:p>
          <a:p>
            <a:endParaRPr lang="en-US" dirty="0" smtClean="0"/>
          </a:p>
          <a:p>
            <a:r>
              <a:rPr lang="en-US" sz="1050" dirty="0" smtClean="0"/>
              <a:t>source:  </a:t>
            </a:r>
            <a:r>
              <a:rPr lang="en-US" sz="1200" dirty="0" smtClean="0"/>
              <a:t>http</a:t>
            </a:r>
            <a:r>
              <a:rPr lang="en-US" sz="1200" dirty="0"/>
              <a:t>://www.msche.org/publications/CHX06_Aug08REVMarch09.pdf</a:t>
            </a:r>
            <a:endParaRPr lang="en-US" sz="1200" dirty="0" smtClean="0"/>
          </a:p>
        </p:txBody>
      </p:sp>
    </p:spTree>
    <p:extLst>
      <p:ext uri="{BB962C8B-B14F-4D97-AF65-F5344CB8AC3E}">
        <p14:creationId xmlns:p14="http://schemas.microsoft.com/office/powerpoint/2010/main" val="2366979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52400"/>
            <a:ext cx="7024744" cy="1524000"/>
          </a:xfrm>
        </p:spPr>
        <p:txBody>
          <a:bodyPr>
            <a:normAutofit/>
          </a:bodyPr>
          <a:lstStyle/>
          <a:p>
            <a:r>
              <a:rPr lang="en-US" b="1" dirty="0" smtClean="0"/>
              <a:t>Levels of Assessment</a:t>
            </a:r>
            <a:br>
              <a:rPr lang="en-US" b="1" dirty="0" smtClean="0"/>
            </a:br>
            <a:r>
              <a:rPr lang="en-US" sz="1050" b="1" dirty="0" smtClean="0"/>
              <a:t>source:  University of Nebraska -Lincoln  Office </a:t>
            </a:r>
            <a:r>
              <a:rPr lang="en-US" sz="1050" b="1" dirty="0"/>
              <a:t>of Assessment (PEARL) http://www.unl.edu/svcaa/pearl/assessment.shtml</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8560" y="1676400"/>
            <a:ext cx="6349040" cy="4603055"/>
          </a:xfrm>
        </p:spPr>
      </p:pic>
    </p:spTree>
    <p:extLst>
      <p:ext uri="{BB962C8B-B14F-4D97-AF65-F5344CB8AC3E}">
        <p14:creationId xmlns:p14="http://schemas.microsoft.com/office/powerpoint/2010/main" val="2321820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3490" y="1027664"/>
            <a:ext cx="7338510" cy="1143000"/>
          </a:xfrm>
        </p:spPr>
        <p:txBody>
          <a:bodyPr>
            <a:normAutofit fontScale="90000"/>
          </a:bodyPr>
          <a:lstStyle/>
          <a:p>
            <a:r>
              <a:rPr lang="en-US" b="1" dirty="0" smtClean="0"/>
              <a:t>The Assessment Cycle:  Program Level  </a:t>
            </a:r>
            <a:br>
              <a:rPr lang="en-US" b="1" dirty="0" smtClean="0"/>
            </a:br>
            <a:r>
              <a:rPr lang="en-US" sz="1050" b="1" dirty="0" smtClean="0"/>
              <a:t>source:  University of Tennessee Knoxville Teaching &amp; Learning Center,  </a:t>
            </a:r>
            <a:r>
              <a:rPr lang="en-US" sz="1050" b="1" dirty="0"/>
              <a:t>http://tenntlc.utk.edu/programmatic-and-course-based-assessment/  </a:t>
            </a:r>
            <a:endParaRPr lang="en-US" b="1" dirty="0"/>
          </a:p>
        </p:txBody>
      </p:sp>
      <p:sp>
        <p:nvSpPr>
          <p:cNvPr id="6" name="Content Placeholder 5"/>
          <p:cNvSpPr>
            <a:spLocks noGrp="1"/>
          </p:cNvSpPr>
          <p:nvPr>
            <p:ph sz="quarter" idx="13"/>
          </p:nvPr>
        </p:nvSpPr>
        <p:spPr>
          <a:xfrm>
            <a:off x="1042416" y="2313432"/>
            <a:ext cx="3419856" cy="4011168"/>
          </a:xfrm>
        </p:spPr>
        <p:txBody>
          <a:bodyPr>
            <a:normAutofit fontScale="47500" lnSpcReduction="20000"/>
          </a:bodyPr>
          <a:lstStyle/>
          <a:p>
            <a:r>
              <a:rPr lang="en-US" sz="2500" dirty="0" smtClean="0"/>
              <a:t>LEARNING </a:t>
            </a:r>
            <a:r>
              <a:rPr lang="en-US" sz="2500" dirty="0"/>
              <a:t>OUTCOMES: </a:t>
            </a:r>
            <a:r>
              <a:rPr lang="en-US" sz="2500" dirty="0" smtClean="0"/>
              <a:t>What do your graduates know and care about?  What can they do?</a:t>
            </a:r>
          </a:p>
          <a:p>
            <a:endParaRPr lang="en-US" sz="2500" dirty="0"/>
          </a:p>
          <a:p>
            <a:r>
              <a:rPr lang="en-US" sz="2500" dirty="0" smtClean="0"/>
              <a:t>CURRICULUM</a:t>
            </a:r>
            <a:r>
              <a:rPr lang="en-US" sz="2500" dirty="0"/>
              <a:t>: </a:t>
            </a:r>
            <a:r>
              <a:rPr lang="en-US" sz="2500" dirty="0" smtClean="0"/>
              <a:t>At what points in your curriculum to they acquire this knowledge and these skills?</a:t>
            </a:r>
          </a:p>
          <a:p>
            <a:endParaRPr lang="en-US" sz="2500" dirty="0"/>
          </a:p>
          <a:p>
            <a:r>
              <a:rPr lang="en-US" sz="2500" dirty="0"/>
              <a:t> </a:t>
            </a:r>
            <a:r>
              <a:rPr lang="en-US" sz="2500" dirty="0" smtClean="0"/>
              <a:t>ASSESSMENT:  What assessments do </a:t>
            </a:r>
            <a:r>
              <a:rPr lang="en-US" sz="2500" dirty="0"/>
              <a:t>you </a:t>
            </a:r>
            <a:r>
              <a:rPr lang="en-US" sz="2500" dirty="0" smtClean="0"/>
              <a:t>use to demonstrate knowledge and skills acquisition?</a:t>
            </a:r>
          </a:p>
          <a:p>
            <a:endParaRPr lang="en-US" sz="2500" dirty="0"/>
          </a:p>
          <a:p>
            <a:r>
              <a:rPr lang="en-US" sz="2500" dirty="0" smtClean="0"/>
              <a:t>ANALYSIS </a:t>
            </a:r>
            <a:r>
              <a:rPr lang="en-US" sz="2500" dirty="0"/>
              <a:t>OF RESULTS: What </a:t>
            </a:r>
            <a:r>
              <a:rPr lang="en-US" sz="2500" dirty="0" smtClean="0"/>
              <a:t>do the results of your analysis suggest?  What are the </a:t>
            </a:r>
            <a:r>
              <a:rPr lang="en-US" sz="2500" dirty="0" err="1" smtClean="0"/>
              <a:t>programs’strengths</a:t>
            </a:r>
            <a:r>
              <a:rPr lang="en-US" sz="2500" dirty="0" smtClean="0"/>
              <a:t> and weaknesses?  What should you change?</a:t>
            </a:r>
          </a:p>
          <a:p>
            <a:endParaRPr lang="en-US" sz="2500" dirty="0"/>
          </a:p>
          <a:p>
            <a:r>
              <a:rPr lang="en-US" sz="2500" dirty="0" smtClean="0"/>
              <a:t>PROGRAM </a:t>
            </a:r>
            <a:r>
              <a:rPr lang="en-US" sz="2500" dirty="0"/>
              <a:t>ENHANCEMENT: </a:t>
            </a:r>
            <a:r>
              <a:rPr lang="en-US" sz="2500" dirty="0" smtClean="0"/>
              <a:t>CLOSING THE LOOP is the most important aspect of the assessment cycle.  Keep what works and adjust what does not.</a:t>
            </a:r>
            <a:endParaRPr lang="en-US" sz="2500" dirty="0"/>
          </a:p>
          <a:p>
            <a:endParaRPr lang="en-US" dirty="0"/>
          </a:p>
        </p:txBody>
      </p:sp>
      <p:sp>
        <p:nvSpPr>
          <p:cNvPr id="7" name="Content Placeholder 6"/>
          <p:cNvSpPr>
            <a:spLocks noGrp="1"/>
          </p:cNvSpPr>
          <p:nvPr>
            <p:ph sz="quarter" idx="14"/>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133600"/>
            <a:ext cx="4109156"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3791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Assessment Cycle:  </a:t>
            </a:r>
            <a:r>
              <a:rPr lang="en-US" b="1" dirty="0" smtClean="0"/>
              <a:t>Course </a:t>
            </a:r>
            <a:r>
              <a:rPr lang="en-US" b="1" dirty="0"/>
              <a:t>Level </a:t>
            </a:r>
            <a:r>
              <a:rPr lang="en-US" sz="1050" b="1" dirty="0" smtClean="0"/>
              <a:t>source:  Columbia College </a:t>
            </a:r>
            <a:r>
              <a:rPr lang="en-US" sz="1050" b="1" dirty="0"/>
              <a:t>Academic Assessment </a:t>
            </a:r>
            <a:r>
              <a:rPr lang="en-US" sz="1050" b="1" dirty="0" smtClean="0"/>
              <a:t>				http</a:t>
            </a:r>
            <a:r>
              <a:rPr lang="en-US" sz="1050" b="1" dirty="0"/>
              <a:t>://web.ccis.edu/en/Offices/AcademicAssessment/courselevel.aspx</a:t>
            </a:r>
            <a:endParaRPr lang="en-US" b="1" dirty="0"/>
          </a:p>
        </p:txBody>
      </p:sp>
      <p:sp>
        <p:nvSpPr>
          <p:cNvPr id="3" name="Content Placeholder 2"/>
          <p:cNvSpPr>
            <a:spLocks noGrp="1"/>
          </p:cNvSpPr>
          <p:nvPr>
            <p:ph sz="quarter" idx="13"/>
          </p:nvPr>
        </p:nvSpPr>
        <p:spPr/>
        <p:txBody>
          <a:bodyPr/>
          <a:lstStyle/>
          <a:p>
            <a:endParaRPr lang="en-US" dirty="0"/>
          </a:p>
        </p:txBody>
      </p:sp>
      <p:sp>
        <p:nvSpPr>
          <p:cNvPr id="4" name="Content Placeholder 3"/>
          <p:cNvSpPr>
            <a:spLocks noGrp="1"/>
          </p:cNvSpPr>
          <p:nvPr>
            <p:ph sz="quarter" idx="14"/>
          </p:nvPr>
        </p:nvSpPr>
        <p:spPr>
          <a:xfrm>
            <a:off x="4645152" y="2313430"/>
            <a:ext cx="3419856" cy="4011169"/>
          </a:xfrm>
        </p:spPr>
        <p:txBody>
          <a:bodyPr>
            <a:normAutofit fontScale="70000" lnSpcReduction="20000"/>
          </a:bodyPr>
          <a:lstStyle/>
          <a:p>
            <a:r>
              <a:rPr lang="en-US" dirty="0" smtClean="0"/>
              <a:t>Identify student </a:t>
            </a:r>
            <a:r>
              <a:rPr lang="en-US" dirty="0"/>
              <a:t>l</a:t>
            </a:r>
            <a:r>
              <a:rPr lang="en-US" dirty="0" smtClean="0"/>
              <a:t>earning </a:t>
            </a:r>
            <a:r>
              <a:rPr lang="en-US" dirty="0"/>
              <a:t>g</a:t>
            </a:r>
            <a:r>
              <a:rPr lang="en-US" dirty="0" smtClean="0"/>
              <a:t>oals for the course</a:t>
            </a:r>
          </a:p>
          <a:p>
            <a:r>
              <a:rPr lang="en-US" dirty="0" smtClean="0"/>
              <a:t>Align teaching strategies and assessment methods with learning goals</a:t>
            </a:r>
          </a:p>
          <a:p>
            <a:r>
              <a:rPr lang="en-US" dirty="0" smtClean="0"/>
              <a:t>Gather evidence:  direct measures (assignments, grades) &amp; indirect measures (student surveys, observations)</a:t>
            </a:r>
          </a:p>
          <a:p>
            <a:r>
              <a:rPr lang="en-US" dirty="0" smtClean="0"/>
              <a:t>Interpret evidence:  Are students prepared to move on in the curriculum?</a:t>
            </a:r>
          </a:p>
          <a:p>
            <a:r>
              <a:rPr lang="en-US" dirty="0" smtClean="0"/>
              <a:t>Use evidence:  Change course design, pedagogy, assignments, learning goals?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362200"/>
            <a:ext cx="3565321"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4567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1066800"/>
          </a:xfrm>
        </p:spPr>
        <p:txBody>
          <a:bodyPr>
            <a:normAutofit/>
          </a:bodyPr>
          <a:lstStyle/>
          <a:p>
            <a:r>
              <a:rPr lang="en-US" sz="2800" b="1" dirty="0"/>
              <a:t>Statement of </a:t>
            </a:r>
            <a:r>
              <a:rPr lang="en-US" sz="2800" b="1" dirty="0" smtClean="0"/>
              <a:t>Mission:</a:t>
            </a:r>
            <a:r>
              <a:rPr lang="en-US" sz="2800" b="1" dirty="0"/>
              <a:t/>
            </a:r>
            <a:br>
              <a:rPr lang="en-US" sz="2800" b="1" dirty="0"/>
            </a:br>
            <a:r>
              <a:rPr lang="en-US" sz="2800" b="1" dirty="0" smtClean="0"/>
              <a:t>Trinity Washington University</a:t>
            </a:r>
            <a:endParaRPr lang="en-US" sz="2800" b="1" dirty="0"/>
          </a:p>
        </p:txBody>
      </p:sp>
      <p:sp>
        <p:nvSpPr>
          <p:cNvPr id="3" name="Content Placeholder 2"/>
          <p:cNvSpPr>
            <a:spLocks noGrp="1"/>
          </p:cNvSpPr>
          <p:nvPr>
            <p:ph idx="1"/>
          </p:nvPr>
        </p:nvSpPr>
        <p:spPr>
          <a:xfrm>
            <a:off x="1043492" y="1600200"/>
            <a:ext cx="6777317" cy="5410200"/>
          </a:xfrm>
        </p:spPr>
        <p:txBody>
          <a:bodyPr>
            <a:normAutofit fontScale="47500" lnSpcReduction="20000"/>
          </a:bodyPr>
          <a:lstStyle/>
          <a:p>
            <a:pPr marL="68580" indent="0">
              <a:buNone/>
            </a:pPr>
            <a:r>
              <a:rPr lang="en-US" sz="2900" dirty="0" smtClean="0"/>
              <a:t>Trinity </a:t>
            </a:r>
            <a:r>
              <a:rPr lang="en-US" sz="2900" dirty="0"/>
              <a:t>is a comprehensive institution offering a broad range of educational programs that prepare students across the lifespan for the intellectual, ethical and spiritual dimensions of contemporary work, civic and family life. Trinity’s core mission values and characteristics emphasize:</a:t>
            </a:r>
          </a:p>
          <a:p>
            <a:pPr marL="68580" indent="0">
              <a:buNone/>
            </a:pPr>
            <a:r>
              <a:rPr lang="en-US" sz="2900" dirty="0"/>
              <a:t> </a:t>
            </a:r>
          </a:p>
          <a:p>
            <a:r>
              <a:rPr lang="en-US" sz="2900" dirty="0"/>
              <a:t>Commitment to the Education of Women in a particular way through the design and pedagogy of the historic undergraduate women’s college, and by </a:t>
            </a:r>
            <a:r>
              <a:rPr lang="en-US" sz="2900" b="1" dirty="0"/>
              <a:t>advancing principles of equity, justice and honor in the education of women and men </a:t>
            </a:r>
            <a:r>
              <a:rPr lang="en-US" sz="2900" dirty="0"/>
              <a:t>in all other programs;</a:t>
            </a:r>
          </a:p>
          <a:p>
            <a:endParaRPr lang="en-US" sz="2900" dirty="0"/>
          </a:p>
          <a:p>
            <a:r>
              <a:rPr lang="en-US" sz="2900" dirty="0"/>
              <a:t>Foundation for Learning in the Liberal Arts through the curriculum design in all undergraduate degree programs and through </a:t>
            </a:r>
            <a:r>
              <a:rPr lang="en-US" sz="2900" b="1" dirty="0"/>
              <a:t>emphasis on the knowledge, skills and values of liberal learning</a:t>
            </a:r>
            <a:r>
              <a:rPr lang="en-US" sz="2900" dirty="0"/>
              <a:t> in all graduate and professional programs;</a:t>
            </a:r>
          </a:p>
          <a:p>
            <a:endParaRPr lang="en-US" sz="2900" dirty="0"/>
          </a:p>
          <a:p>
            <a:r>
              <a:rPr lang="en-US" sz="2900" dirty="0"/>
              <a:t>Integration of Liberal Learning with Professional Preparation through </a:t>
            </a:r>
            <a:r>
              <a:rPr lang="en-US" sz="2900" b="1" dirty="0"/>
              <a:t>applied and experiential learning opportunities </a:t>
            </a:r>
            <a:r>
              <a:rPr lang="en-US" sz="2900" dirty="0"/>
              <a:t>in all programs;</a:t>
            </a:r>
          </a:p>
          <a:p>
            <a:endParaRPr lang="en-US" sz="2900" dirty="0"/>
          </a:p>
          <a:p>
            <a:r>
              <a:rPr lang="en-US" sz="2900" dirty="0"/>
              <a:t>Grounding in the mission of the Sisters of Notre Dame de Namur and the Catholic tradition, welcoming persons of all faiths, in order to </a:t>
            </a:r>
            <a:r>
              <a:rPr lang="en-US" sz="2900" b="1" dirty="0"/>
              <a:t>achieve the larger purposes of learning in the human search for meaning </a:t>
            </a:r>
            <a:r>
              <a:rPr lang="en-US" sz="2900" dirty="0"/>
              <a:t>and fulfillment.</a:t>
            </a:r>
          </a:p>
          <a:p>
            <a:pPr marL="68580" indent="0">
              <a:buNone/>
            </a:pPr>
            <a:r>
              <a:rPr lang="en-US" dirty="0" smtClean="0"/>
              <a:t>					-</a:t>
            </a:r>
            <a:r>
              <a:rPr lang="en-US" sz="1600" dirty="0" smtClean="0"/>
              <a:t>Adopted </a:t>
            </a:r>
            <a:r>
              <a:rPr lang="en-US" sz="1600" dirty="0"/>
              <a:t>May, </a:t>
            </a:r>
            <a:r>
              <a:rPr lang="en-US" sz="1600" dirty="0" smtClean="0"/>
              <a:t>2000</a:t>
            </a:r>
          </a:p>
          <a:p>
            <a:pPr marL="68580" indent="0">
              <a:buNone/>
            </a:pPr>
            <a:r>
              <a:rPr lang="en-US" sz="1600" dirty="0" smtClean="0"/>
              <a:t>Source:  </a:t>
            </a:r>
            <a:r>
              <a:rPr lang="en-US" dirty="0" smtClean="0"/>
              <a:t>http</a:t>
            </a:r>
            <a:r>
              <a:rPr lang="en-US" dirty="0"/>
              <a:t>://www.trinitydc.edu/mission/</a:t>
            </a:r>
          </a:p>
        </p:txBody>
      </p:sp>
    </p:spTree>
    <p:extLst>
      <p:ext uri="{BB962C8B-B14F-4D97-AF65-F5344CB8AC3E}">
        <p14:creationId xmlns:p14="http://schemas.microsoft.com/office/powerpoint/2010/main" val="1796384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066800"/>
          </a:xfrm>
        </p:spPr>
        <p:txBody>
          <a:bodyPr>
            <a:normAutofit/>
          </a:bodyPr>
          <a:lstStyle/>
          <a:p>
            <a:r>
              <a:rPr lang="en-US" sz="3090" b="1" dirty="0" smtClean="0"/>
              <a:t>Goals of the </a:t>
            </a:r>
            <a:br>
              <a:rPr lang="en-US" sz="3090" b="1" dirty="0" smtClean="0"/>
            </a:br>
            <a:r>
              <a:rPr lang="en-US" sz="3090" b="1" dirty="0" smtClean="0"/>
              <a:t>CAS General Education Curriculum</a:t>
            </a:r>
            <a:endParaRPr lang="en-US" sz="3090" b="1" dirty="0"/>
          </a:p>
        </p:txBody>
      </p:sp>
      <p:sp>
        <p:nvSpPr>
          <p:cNvPr id="3" name="Content Placeholder 2"/>
          <p:cNvSpPr>
            <a:spLocks noGrp="1"/>
          </p:cNvSpPr>
          <p:nvPr>
            <p:ph idx="1"/>
          </p:nvPr>
        </p:nvSpPr>
        <p:spPr>
          <a:xfrm>
            <a:off x="1043492" y="1905000"/>
            <a:ext cx="6777317" cy="4419600"/>
          </a:xfrm>
        </p:spPr>
        <p:txBody>
          <a:bodyPr>
            <a:normAutofit fontScale="70000" lnSpcReduction="20000"/>
          </a:bodyPr>
          <a:lstStyle/>
          <a:p>
            <a:pPr marL="68580" indent="0">
              <a:buNone/>
            </a:pPr>
            <a:r>
              <a:rPr lang="en-US" sz="2700" dirty="0" smtClean="0"/>
              <a:t>The </a:t>
            </a:r>
            <a:r>
              <a:rPr lang="en-US" sz="2700" dirty="0"/>
              <a:t>college’s General Education Curriculum has seven goals</a:t>
            </a:r>
            <a:r>
              <a:rPr lang="en-US" sz="2700" dirty="0" smtClean="0"/>
              <a:t>:</a:t>
            </a:r>
          </a:p>
          <a:p>
            <a:pPr marL="68580" indent="0">
              <a:buNone/>
            </a:pPr>
            <a:endParaRPr lang="en-US" sz="2700" dirty="0"/>
          </a:p>
          <a:p>
            <a:r>
              <a:rPr lang="en-US" sz="2700" dirty="0"/>
              <a:t> </a:t>
            </a:r>
            <a:r>
              <a:rPr lang="en-US" sz="2700" dirty="0" smtClean="0"/>
              <a:t>Read</a:t>
            </a:r>
            <a:r>
              <a:rPr lang="en-US" sz="2700" dirty="0"/>
              <a:t>, understand, and analyze texts</a:t>
            </a:r>
          </a:p>
          <a:p>
            <a:r>
              <a:rPr lang="en-US" sz="2700" dirty="0"/>
              <a:t> </a:t>
            </a:r>
            <a:r>
              <a:rPr lang="en-US" sz="2700" dirty="0" smtClean="0"/>
              <a:t>Communicate </a:t>
            </a:r>
            <a:r>
              <a:rPr lang="en-US" sz="2700" dirty="0"/>
              <a:t>effectively in speech and writing</a:t>
            </a:r>
          </a:p>
          <a:p>
            <a:r>
              <a:rPr lang="en-US" sz="2700" dirty="0"/>
              <a:t> </a:t>
            </a:r>
            <a:r>
              <a:rPr lang="en-US" sz="2700" dirty="0" smtClean="0"/>
              <a:t>Understand </a:t>
            </a:r>
            <a:r>
              <a:rPr lang="en-US" sz="2700" dirty="0"/>
              <a:t>and use quantitative reasoning to solve </a:t>
            </a:r>
            <a:r>
              <a:rPr lang="en-US" sz="2700" dirty="0" smtClean="0"/>
              <a:t>   	problems</a:t>
            </a:r>
            <a:endParaRPr lang="en-US" sz="2700" dirty="0"/>
          </a:p>
          <a:p>
            <a:r>
              <a:rPr lang="en-US" sz="2700" dirty="0"/>
              <a:t> </a:t>
            </a:r>
            <a:r>
              <a:rPr lang="en-US" sz="2700" dirty="0" smtClean="0"/>
              <a:t>Locate</a:t>
            </a:r>
            <a:r>
              <a:rPr lang="en-US" sz="2700" dirty="0"/>
              <a:t>, evaluate, and synthesize information in the </a:t>
            </a:r>
            <a:r>
              <a:rPr lang="en-US" sz="2700" dirty="0" smtClean="0"/>
              <a:t>	construction </a:t>
            </a:r>
            <a:r>
              <a:rPr lang="en-US" sz="2700" dirty="0"/>
              <a:t>of knowledge</a:t>
            </a:r>
          </a:p>
          <a:p>
            <a:r>
              <a:rPr lang="en-US" sz="2700" dirty="0"/>
              <a:t> </a:t>
            </a:r>
            <a:r>
              <a:rPr lang="en-US" sz="2700" dirty="0" smtClean="0"/>
              <a:t>Explore </a:t>
            </a:r>
            <a:r>
              <a:rPr lang="en-US" sz="2700" dirty="0"/>
              <a:t>and connect fields of knowledge in the </a:t>
            </a:r>
            <a:r>
              <a:rPr lang="en-US" sz="2700" dirty="0" smtClean="0"/>
              <a:t>	liberal </a:t>
            </a:r>
            <a:r>
              <a:rPr lang="en-US" sz="2700" dirty="0"/>
              <a:t>arts</a:t>
            </a:r>
          </a:p>
          <a:p>
            <a:r>
              <a:rPr lang="en-US" sz="2700" dirty="0"/>
              <a:t> </a:t>
            </a:r>
            <a:r>
              <a:rPr lang="en-US" sz="2700" dirty="0" smtClean="0"/>
              <a:t>Develop </a:t>
            </a:r>
            <a:r>
              <a:rPr lang="en-US" sz="2700" dirty="0"/>
              <a:t>facility for moral reasoning and examine </a:t>
            </a:r>
            <a:r>
              <a:rPr lang="en-US" sz="2700" dirty="0" smtClean="0"/>
              <a:t>	the moral </a:t>
            </a:r>
            <a:r>
              <a:rPr lang="en-US" sz="2700" dirty="0"/>
              <a:t>and religious dimensions of </a:t>
            </a:r>
            <a:r>
              <a:rPr lang="en-US" sz="2700" dirty="0" smtClean="0"/>
              <a:t>human 	experience</a:t>
            </a:r>
            <a:endParaRPr lang="en-US" sz="2700" dirty="0"/>
          </a:p>
          <a:p>
            <a:r>
              <a:rPr lang="en-US" sz="2700" dirty="0" smtClean="0"/>
              <a:t>Develop </a:t>
            </a:r>
            <a:r>
              <a:rPr lang="en-US" sz="2700" dirty="0"/>
              <a:t>capacities for responsible citizenship and </a:t>
            </a:r>
            <a:r>
              <a:rPr lang="en-US" sz="2700" dirty="0" smtClean="0"/>
              <a:t>	leadership </a:t>
            </a:r>
            <a:r>
              <a:rPr lang="en-US" sz="2700" dirty="0"/>
              <a:t>in diverse communities</a:t>
            </a:r>
          </a:p>
          <a:p>
            <a:endParaRPr lang="en-US" dirty="0"/>
          </a:p>
        </p:txBody>
      </p:sp>
    </p:spTree>
    <p:extLst>
      <p:ext uri="{BB962C8B-B14F-4D97-AF65-F5344CB8AC3E}">
        <p14:creationId xmlns:p14="http://schemas.microsoft.com/office/powerpoint/2010/main" val="2754266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914400"/>
          </a:xfrm>
        </p:spPr>
        <p:txBody>
          <a:bodyPr>
            <a:normAutofit fontScale="90000"/>
          </a:bodyPr>
          <a:lstStyle/>
          <a:p>
            <a:r>
              <a:rPr lang="en-US" sz="2800" b="1" dirty="0" smtClean="0"/>
              <a:t>Program Review Assessment Plan:  Suggested Format</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3833717"/>
              </p:ext>
            </p:extLst>
          </p:nvPr>
        </p:nvGraphicFramePr>
        <p:xfrm>
          <a:off x="1042988" y="1600200"/>
          <a:ext cx="6777037" cy="4338320"/>
        </p:xfrm>
        <a:graphic>
          <a:graphicData uri="http://schemas.openxmlformats.org/drawingml/2006/table">
            <a:tbl>
              <a:tblPr firstRow="1" bandRow="1">
                <a:tableStyleId>{5C22544A-7EE6-4342-B048-85BDC9FD1C3A}</a:tableStyleId>
              </a:tblPr>
              <a:tblGrid>
                <a:gridCol w="6777037"/>
              </a:tblGrid>
              <a:tr h="370840">
                <a:tc>
                  <a:txBody>
                    <a:bodyPr/>
                    <a:lstStyle/>
                    <a:p>
                      <a:r>
                        <a:rPr lang="en-US" sz="1400" dirty="0" smtClean="0"/>
                        <a:t>Create/Refine Program Mission</a:t>
                      </a:r>
                      <a:endParaRPr lang="en-US" sz="1400" dirty="0"/>
                    </a:p>
                  </a:txBody>
                  <a:tcPr/>
                </a:tc>
              </a:tr>
              <a:tr h="370840">
                <a:tc>
                  <a:txBody>
                    <a:bodyPr/>
                    <a:lstStyle/>
                    <a:p>
                      <a:r>
                        <a:rPr lang="en-US" sz="1400" dirty="0" smtClean="0"/>
                        <a:t>Develop Program Goals (from mission)</a:t>
                      </a:r>
                    </a:p>
                  </a:txBody>
                  <a:tcPr/>
                </a:tc>
              </a:tr>
              <a:tr h="370840">
                <a:tc>
                  <a:txBody>
                    <a:bodyPr/>
                    <a:lstStyle/>
                    <a:p>
                      <a:r>
                        <a:rPr lang="en-US" sz="1400" dirty="0" smtClean="0"/>
                        <a:t>State Objectives &amp; Student Learning Outcomes Underlying Each Objective (from goals)</a:t>
                      </a:r>
                      <a:endParaRPr lang="en-US" sz="1400" dirty="0"/>
                    </a:p>
                  </a:txBody>
                  <a:tcPr/>
                </a:tc>
              </a:tr>
              <a:tr h="370840">
                <a:tc>
                  <a:txBody>
                    <a:bodyPr/>
                    <a:lstStyle/>
                    <a:p>
                      <a:r>
                        <a:rPr lang="en-US" sz="1400" dirty="0" smtClean="0"/>
                        <a:t>Identify Learning Opportunities for Each</a:t>
                      </a:r>
                      <a:r>
                        <a:rPr lang="en-US" sz="1400" baseline="0" dirty="0" smtClean="0"/>
                        <a:t> Objective/Outcome (Where in the curriculum does the learning occur?)</a:t>
                      </a:r>
                      <a:endParaRPr lang="en-US" sz="1400" dirty="0"/>
                    </a:p>
                  </a:txBody>
                  <a:tcPr/>
                </a:tc>
              </a:tr>
              <a:tr h="370840">
                <a:tc>
                  <a:txBody>
                    <a:bodyPr/>
                    <a:lstStyle/>
                    <a:p>
                      <a:r>
                        <a:rPr lang="en-US" sz="1400" dirty="0" smtClean="0"/>
                        <a:t>Establish</a:t>
                      </a:r>
                      <a:r>
                        <a:rPr lang="en-US" sz="1400" baseline="0" dirty="0" smtClean="0"/>
                        <a:t> </a:t>
                      </a:r>
                      <a:r>
                        <a:rPr lang="en-US" sz="1400" dirty="0" smtClean="0"/>
                        <a:t>Assessment Methods for Each</a:t>
                      </a:r>
                      <a:r>
                        <a:rPr lang="en-US" sz="1400" baseline="0" dirty="0" smtClean="0"/>
                        <a:t> Outcome (Direct &amp; indirect)</a:t>
                      </a:r>
                      <a:endParaRPr lang="en-US" sz="1400" dirty="0"/>
                    </a:p>
                  </a:txBody>
                  <a:tcPr/>
                </a:tc>
              </a:tr>
              <a:tr h="370840">
                <a:tc>
                  <a:txBody>
                    <a:bodyPr/>
                    <a:lstStyle/>
                    <a:p>
                      <a:r>
                        <a:rPr lang="en-US" sz="1400" dirty="0" smtClean="0"/>
                        <a:t>Present Criteria by Which Outcomes Will be Judged (Rubrics?  Ratings? </a:t>
                      </a:r>
                      <a:r>
                        <a:rPr lang="en-US" sz="1400" baseline="0" dirty="0" smtClean="0"/>
                        <a:t> Content analyses?)</a:t>
                      </a:r>
                      <a:endParaRPr lang="en-US" sz="1400" dirty="0"/>
                    </a:p>
                  </a:txBody>
                  <a:tcPr/>
                </a:tc>
              </a:tr>
              <a:tr h="370840">
                <a:tc>
                  <a:txBody>
                    <a:bodyPr/>
                    <a:lstStyle/>
                    <a:p>
                      <a:r>
                        <a:rPr lang="en-US" sz="1400" dirty="0" smtClean="0"/>
                        <a:t>Time Cycle for Review of Objectives</a:t>
                      </a:r>
                      <a:r>
                        <a:rPr lang="en-US" sz="1400" baseline="0" dirty="0" smtClean="0"/>
                        <a:t> and Related Outcomes</a:t>
                      </a:r>
                      <a:endParaRPr lang="en-US" sz="1400" dirty="0"/>
                    </a:p>
                  </a:txBody>
                  <a:tcPr/>
                </a:tc>
              </a:tr>
              <a:tr h="370840">
                <a:tc>
                  <a:txBody>
                    <a:bodyPr/>
                    <a:lstStyle/>
                    <a:p>
                      <a:r>
                        <a:rPr lang="en-US" sz="1400" dirty="0" smtClean="0"/>
                        <a:t>Who is Responsible for Coordinating the Assessment</a:t>
                      </a:r>
                      <a:r>
                        <a:rPr lang="en-US" sz="1400" baseline="0" dirty="0" smtClean="0"/>
                        <a:t> Process</a:t>
                      </a:r>
                      <a:endParaRPr lang="en-US" sz="1400" dirty="0"/>
                    </a:p>
                  </a:txBody>
                  <a:tcPr/>
                </a:tc>
              </a:tr>
              <a:tr h="370840">
                <a:tc>
                  <a:txBody>
                    <a:bodyPr/>
                    <a:lstStyle/>
                    <a:p>
                      <a:r>
                        <a:rPr lang="en-US" sz="1400" dirty="0" smtClean="0"/>
                        <a:t>Closing the Loop:  How, When and By Whom the Data</a:t>
                      </a:r>
                      <a:r>
                        <a:rPr lang="en-US" sz="1400" baseline="0" dirty="0" smtClean="0"/>
                        <a:t> Will Be Used to Improve the Program or Revise the Curricula</a:t>
                      </a:r>
                      <a:endParaRPr lang="en-US" sz="1400" dirty="0"/>
                    </a:p>
                  </a:txBody>
                  <a:tcPr/>
                </a:tc>
              </a:tr>
              <a:tr h="370840">
                <a:tc>
                  <a:txBody>
                    <a:bodyPr/>
                    <a:lstStyle/>
                    <a:p>
                      <a:r>
                        <a:rPr lang="en-US" sz="1050" dirty="0" smtClean="0"/>
                        <a:t>*Adapted</a:t>
                      </a:r>
                      <a:r>
                        <a:rPr lang="en-US" sz="1050" baseline="0" dirty="0" smtClean="0"/>
                        <a:t> from </a:t>
                      </a:r>
                      <a:r>
                        <a:rPr lang="en-US" sz="1050" dirty="0" smtClean="0"/>
                        <a:t>Western Washington University's</a:t>
                      </a:r>
                      <a:r>
                        <a:rPr lang="en-US" sz="1050" baseline="0" dirty="0" smtClean="0"/>
                        <a:t> </a:t>
                      </a:r>
                      <a:r>
                        <a:rPr lang="en-US" sz="1050" dirty="0" smtClean="0"/>
                        <a:t>Tools &amp; Techniques for Program Improvement and from the University of Hawai'i at </a:t>
                      </a:r>
                      <a:r>
                        <a:rPr lang="en-US" sz="1050" dirty="0" err="1" smtClean="0"/>
                        <a:t>Manoa's</a:t>
                      </a:r>
                      <a:r>
                        <a:rPr lang="en-US" sz="1050" baseline="0" dirty="0" smtClean="0"/>
                        <a:t> Assessment How-To Plan</a:t>
                      </a:r>
                      <a:endParaRPr lang="en-US" sz="1050" dirty="0"/>
                    </a:p>
                  </a:txBody>
                  <a:tcPr/>
                </a:tc>
              </a:tr>
            </a:tbl>
          </a:graphicData>
        </a:graphic>
      </p:graphicFrame>
    </p:spTree>
    <p:extLst>
      <p:ext uri="{BB962C8B-B14F-4D97-AF65-F5344CB8AC3E}">
        <p14:creationId xmlns:p14="http://schemas.microsoft.com/office/powerpoint/2010/main" val="3468832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Course and Program Assessment Tools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Curriculum mapping: </a:t>
            </a:r>
            <a:r>
              <a:rPr lang="en-US" dirty="0" smtClean="0">
                <a:hlinkClick r:id="rId2"/>
              </a:rPr>
              <a:t>http</a:t>
            </a:r>
            <a:r>
              <a:rPr lang="en-US" dirty="0">
                <a:hlinkClick r:id="rId2"/>
              </a:rPr>
              <a:t>://</a:t>
            </a:r>
            <a:r>
              <a:rPr lang="en-US" dirty="0" smtClean="0">
                <a:hlinkClick r:id="rId2"/>
              </a:rPr>
              <a:t>uwf.edu/cutla/curriculum_maps.cfm</a:t>
            </a:r>
            <a:endParaRPr lang="en-US" dirty="0" smtClean="0"/>
          </a:p>
          <a:p>
            <a:pPr marL="68580" indent="0">
              <a:buNone/>
            </a:pPr>
            <a:endParaRPr lang="en-US" dirty="0" smtClean="0"/>
          </a:p>
          <a:p>
            <a:r>
              <a:rPr lang="en-US" dirty="0" smtClean="0"/>
              <a:t>Bloom's Taxonomy </a:t>
            </a:r>
            <a:r>
              <a:rPr lang="en-US" dirty="0" smtClean="0">
                <a:hlinkClick r:id="rId3"/>
              </a:rPr>
              <a:t>http</a:t>
            </a:r>
            <a:r>
              <a:rPr lang="en-US" dirty="0">
                <a:hlinkClick r:id="rId3"/>
              </a:rPr>
              <a:t>://</a:t>
            </a:r>
            <a:r>
              <a:rPr lang="en-US" dirty="0" smtClean="0">
                <a:hlinkClick r:id="rId3"/>
              </a:rPr>
              <a:t>ww2.odu.edu/educ/roverbau/Bloom/blooms_taxonomy.htm</a:t>
            </a:r>
            <a:endParaRPr lang="en-US" dirty="0" smtClean="0"/>
          </a:p>
          <a:p>
            <a:endParaRPr lang="en-US" dirty="0" smtClean="0"/>
          </a:p>
          <a:p>
            <a:r>
              <a:rPr lang="en-US" dirty="0" smtClean="0"/>
              <a:t>Self-Scoring Teaching Goals Inventory </a:t>
            </a:r>
            <a:r>
              <a:rPr lang="en-US" dirty="0" smtClean="0">
                <a:hlinkClick r:id="rId4"/>
              </a:rPr>
              <a:t>http</a:t>
            </a:r>
            <a:r>
              <a:rPr lang="en-US" dirty="0">
                <a:hlinkClick r:id="rId4"/>
              </a:rPr>
              <a:t>://fm.iowa.uiowa.edu/fmi/xsl/tgi/data_entry.xsl?-db=tgi_data&amp;-lay=Layout01&amp;-</a:t>
            </a:r>
            <a:r>
              <a:rPr lang="en-US" dirty="0" smtClean="0">
                <a:hlinkClick r:id="rId4"/>
              </a:rPr>
              <a:t>view</a:t>
            </a:r>
            <a:endParaRPr lang="en-US" dirty="0" smtClean="0"/>
          </a:p>
          <a:p>
            <a:endParaRPr lang="en-US" dirty="0"/>
          </a:p>
        </p:txBody>
      </p:sp>
    </p:spTree>
    <p:extLst>
      <p:ext uri="{BB962C8B-B14F-4D97-AF65-F5344CB8AC3E}">
        <p14:creationId xmlns:p14="http://schemas.microsoft.com/office/powerpoint/2010/main" val="41905260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1612</TotalTime>
  <Words>687</Words>
  <Application>Microsoft Office PowerPoint</Application>
  <PresentationFormat>On-screen Show (4:3)</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Assessing Students, Assessing Ourselves:  Student Learning Outcomes as a Measure of Academic Effectiveness</vt:lpstr>
      <vt:lpstr>Middle States Standards of Excellence:  Standards 7 and 14</vt:lpstr>
      <vt:lpstr>Levels of Assessment source:  University of Nebraska -Lincoln  Office of Assessment (PEARL) http://www.unl.edu/svcaa/pearl/assessment.shtml</vt:lpstr>
      <vt:lpstr>The Assessment Cycle:  Program Level   source:  University of Tennessee Knoxville Teaching &amp; Learning Center,  http://tenntlc.utk.edu/programmatic-and-course-based-assessment/  </vt:lpstr>
      <vt:lpstr>The Assessment Cycle:  Course Level source:  Columbia College Academic Assessment     http://web.ccis.edu/en/Offices/AcademicAssessment/courselevel.aspx</vt:lpstr>
      <vt:lpstr>Statement of Mission: Trinity Washington University</vt:lpstr>
      <vt:lpstr>Goals of the  CAS General Education Curriculum</vt:lpstr>
      <vt:lpstr>Program Review Assessment Plan:  Suggested Format</vt:lpstr>
      <vt:lpstr>Course and Program Assessment Tools</vt:lpstr>
    </vt:vector>
  </TitlesOfParts>
  <Company>Trinity Washington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Students, Assessing Ourselves:  Student Learning Outcomes as a Measure of Institutional Effectiveness</dc:title>
  <dc:creator>ocampoc</dc:creator>
  <cp:lastModifiedBy>toliverk</cp:lastModifiedBy>
  <cp:revision>17</cp:revision>
  <dcterms:created xsi:type="dcterms:W3CDTF">2013-09-24T15:04:20Z</dcterms:created>
  <dcterms:modified xsi:type="dcterms:W3CDTF">2014-07-14T16:05:30Z</dcterms:modified>
</cp:coreProperties>
</file>