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91" r:id="rId3"/>
    <p:sldId id="262" r:id="rId4"/>
    <p:sldId id="263" r:id="rId5"/>
    <p:sldId id="273" r:id="rId6"/>
    <p:sldId id="274" r:id="rId7"/>
    <p:sldId id="276" r:id="rId8"/>
    <p:sldId id="277" r:id="rId9"/>
    <p:sldId id="278" r:id="rId10"/>
    <p:sldId id="279" r:id="rId11"/>
    <p:sldId id="284" r:id="rId12"/>
    <p:sldId id="303" r:id="rId13"/>
    <p:sldId id="305" r:id="rId14"/>
    <p:sldId id="306" r:id="rId15"/>
    <p:sldId id="309" r:id="rId16"/>
    <p:sldId id="311" r:id="rId17"/>
    <p:sldId id="286" r:id="rId18"/>
    <p:sldId id="28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trinity-its\data\Home\McManusKi\Documents\DSS%20Monthly%20Reports\Book1%20for%20DSS%20report%20final%20fall%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Categories of Disabilities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1"/>
            <c:showBubbleSize val="0"/>
            <c:showLeaderLines val="1"/>
          </c:dLbls>
          <c:cat>
            <c:strRef>
              <c:f>Sheet1!$D$380:$D$390</c:f>
              <c:strCache>
                <c:ptCount val="10"/>
                <c:pt idx="0">
                  <c:v>Autism</c:v>
                </c:pt>
                <c:pt idx="1">
                  <c:v>Deafness</c:v>
                </c:pt>
                <c:pt idx="2">
                  <c:v> Emotional Disturbance</c:v>
                </c:pt>
                <c:pt idx="3">
                  <c:v>Hearing Impairment</c:v>
                </c:pt>
                <c:pt idx="4">
                  <c:v>Intellectual Disability</c:v>
                </c:pt>
                <c:pt idx="5">
                  <c:v>Orthopedic Impairment</c:v>
                </c:pt>
                <c:pt idx="6">
                  <c:v>Other Health Impaired</c:v>
                </c:pt>
                <c:pt idx="7">
                  <c:v>Specific Learning Disability</c:v>
                </c:pt>
                <c:pt idx="8">
                  <c:v>Traumatic Brain Injury</c:v>
                </c:pt>
                <c:pt idx="9">
                  <c:v> Visual Impairment</c:v>
                </c:pt>
              </c:strCache>
            </c:strRef>
          </c:cat>
          <c:val>
            <c:numRef>
              <c:f>Sheet1!$E$380:$E$390</c:f>
              <c:numCache>
                <c:formatCode>General</c:formatCode>
                <c:ptCount val="11"/>
                <c:pt idx="0">
                  <c:v>1</c:v>
                </c:pt>
                <c:pt idx="1">
                  <c:v>8</c:v>
                </c:pt>
                <c:pt idx="2">
                  <c:v>13</c:v>
                </c:pt>
                <c:pt idx="3">
                  <c:v>1</c:v>
                </c:pt>
                <c:pt idx="4">
                  <c:v>1</c:v>
                </c:pt>
                <c:pt idx="5">
                  <c:v>13</c:v>
                </c:pt>
                <c:pt idx="6">
                  <c:v>16</c:v>
                </c:pt>
                <c:pt idx="7">
                  <c:v>26</c:v>
                </c:pt>
                <c:pt idx="8">
                  <c:v>1</c:v>
                </c:pt>
                <c:pt idx="9">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B9F2F5-3A68-4107-9F9C-B4E879B2E9FE}" type="datetimeFigureOut">
              <a:rPr lang="en-US" smtClean="0"/>
              <a:t>10/21/2014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2EC3390-A956-4169-B73C-017E3F29A491}" type="slidenum">
              <a:rPr lang="en-US" smtClean="0"/>
              <a:t>‹#›</a:t>
            </a:fld>
            <a:endParaRPr lang="en-US" dirty="0"/>
          </a:p>
        </p:txBody>
      </p:sp>
    </p:spTree>
    <p:extLst>
      <p:ext uri="{BB962C8B-B14F-4D97-AF65-F5344CB8AC3E}">
        <p14:creationId xmlns:p14="http://schemas.microsoft.com/office/powerpoint/2010/main" val="2793401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a:t>
            </a:fld>
            <a:endParaRPr lang="en-US" dirty="0"/>
          </a:p>
        </p:txBody>
      </p:sp>
    </p:spTree>
    <p:extLst>
      <p:ext uri="{BB962C8B-B14F-4D97-AF65-F5344CB8AC3E}">
        <p14:creationId xmlns:p14="http://schemas.microsoft.com/office/powerpoint/2010/main" val="3605299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Mainly</a:t>
            </a:r>
            <a:r>
              <a:rPr lang="en-US" baseline="0" dirty="0" smtClean="0"/>
              <a:t> the faculty deals with this aspect:</a:t>
            </a:r>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10</a:t>
            </a:fld>
            <a:endParaRPr lang="en-US" dirty="0"/>
          </a:p>
        </p:txBody>
      </p:sp>
    </p:spTree>
    <p:extLst>
      <p:ext uri="{BB962C8B-B14F-4D97-AF65-F5344CB8AC3E}">
        <p14:creationId xmlns:p14="http://schemas.microsoft.com/office/powerpoint/2010/main" val="4230983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11</a:t>
            </a:fld>
            <a:endParaRPr lang="en-US" dirty="0"/>
          </a:p>
        </p:txBody>
      </p:sp>
    </p:spTree>
    <p:extLst>
      <p:ext uri="{BB962C8B-B14F-4D97-AF65-F5344CB8AC3E}">
        <p14:creationId xmlns:p14="http://schemas.microsoft.com/office/powerpoint/2010/main" val="1103643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Faculty and Staff: sometimes</a:t>
            </a:r>
            <a:r>
              <a:rPr lang="en-US" baseline="0" dirty="0" smtClean="0"/>
              <a:t> students miss a lot of time from class. They must provide documentation. They should submit it to me. Please do not let students tell you that I have a list of all  of their sick dates or what not. Documentation does not include that unless otherwise noted…for example. ..you might have a student who is going through treatment for cancer. That student will have dates. Both the student and I will work with you to alert you of the situation and the dates of treatment. Otherwise, please always check with me if a student says that she is allowed to miss classes. This is not an accommodation. </a:t>
            </a:r>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12</a:t>
            </a:fld>
            <a:endParaRPr lang="en-US" dirty="0"/>
          </a:p>
        </p:txBody>
      </p:sp>
    </p:spTree>
    <p:extLst>
      <p:ext uri="{BB962C8B-B14F-4D97-AF65-F5344CB8AC3E}">
        <p14:creationId xmlns:p14="http://schemas.microsoft.com/office/powerpoint/2010/main" val="797627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 only way this doesn’t happen is</a:t>
            </a:r>
            <a:r>
              <a:rPr lang="en-US" baseline="0" dirty="0" smtClean="0"/>
              <a:t> if we are still trying to secure documentation for the student. I cannot write a letter without first having current documentation. 4. many students require notes on Moodle, copies of handouts, permission to tape record lectures, etc. </a:t>
            </a:r>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13</a:t>
            </a:fld>
            <a:endParaRPr lang="en-US" dirty="0"/>
          </a:p>
        </p:txBody>
      </p:sp>
    </p:spTree>
    <p:extLst>
      <p:ext uri="{BB962C8B-B14F-4D97-AF65-F5344CB8AC3E}">
        <p14:creationId xmlns:p14="http://schemas.microsoft.com/office/powerpoint/2010/main" val="502409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bullet: simply telling me that “I need extra time to finish” does</a:t>
            </a:r>
            <a:r>
              <a:rPr lang="en-US" baseline="0" dirty="0" smtClean="0"/>
              <a:t> not suffice for getting accommodations. </a:t>
            </a:r>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14</a:t>
            </a:fld>
            <a:endParaRPr lang="en-US" dirty="0"/>
          </a:p>
        </p:txBody>
      </p:sp>
    </p:spTree>
    <p:extLst>
      <p:ext uri="{BB962C8B-B14F-4D97-AF65-F5344CB8AC3E}">
        <p14:creationId xmlns:p14="http://schemas.microsoft.com/office/powerpoint/2010/main" val="713021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put or lock</a:t>
            </a:r>
            <a:r>
              <a:rPr lang="en-US" baseline="0" dirty="0" smtClean="0"/>
              <a:t> bicycles on ramps. If you see this, report to Security immediately. Don’t park in front of access ramps, which include the sidewalk that is for access. </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 the Easter Seals (2013), People with disabilities are entitled to the same courtesies you would extend to anyone, including personal privacy. If you find it inappropriate to ask people about their sex lives, or their complexions, or their incomes, extend the courtesy to people with disabilities. (see handout)</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17</a:t>
            </a:fld>
            <a:endParaRPr lang="en-US" dirty="0"/>
          </a:p>
        </p:txBody>
      </p:sp>
    </p:spTree>
    <p:extLst>
      <p:ext uri="{BB962C8B-B14F-4D97-AF65-F5344CB8AC3E}">
        <p14:creationId xmlns:p14="http://schemas.microsoft.com/office/powerpoint/2010/main" val="375384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18</a:t>
            </a:fld>
            <a:endParaRPr lang="en-US" dirty="0"/>
          </a:p>
        </p:txBody>
      </p:sp>
    </p:spTree>
    <p:extLst>
      <p:ext uri="{BB962C8B-B14F-4D97-AF65-F5344CB8AC3E}">
        <p14:creationId xmlns:p14="http://schemas.microsoft.com/office/powerpoint/2010/main" val="3616753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Autism</a:t>
            </a:r>
            <a:r>
              <a:rPr lang="en-US" dirty="0" smtClean="0"/>
              <a:t> </a:t>
            </a:r>
            <a:r>
              <a:rPr lang="en-US" dirty="0"/>
              <a:t>1</a:t>
            </a:r>
            <a:r>
              <a:rPr lang="en-US" dirty="0" smtClean="0"/>
              <a:t> </a:t>
            </a:r>
            <a:r>
              <a:rPr lang="en-US" dirty="0"/>
              <a:t>Deafness</a:t>
            </a:r>
            <a:r>
              <a:rPr lang="en-US" dirty="0" smtClean="0"/>
              <a:t> </a:t>
            </a:r>
            <a:r>
              <a:rPr lang="en-US" dirty="0"/>
              <a:t>8</a:t>
            </a:r>
            <a:r>
              <a:rPr lang="en-US" dirty="0" smtClean="0"/>
              <a:t> </a:t>
            </a:r>
            <a:r>
              <a:rPr lang="en-US" dirty="0"/>
              <a:t> Emotional Disturbance</a:t>
            </a:r>
            <a:r>
              <a:rPr lang="en-US" dirty="0" smtClean="0"/>
              <a:t> </a:t>
            </a:r>
            <a:r>
              <a:rPr lang="en-US" dirty="0"/>
              <a:t>13</a:t>
            </a:r>
            <a:r>
              <a:rPr lang="en-US" dirty="0" smtClean="0"/>
              <a:t> </a:t>
            </a:r>
            <a:r>
              <a:rPr lang="en-US" dirty="0"/>
              <a:t>Hearing Impairment</a:t>
            </a:r>
            <a:r>
              <a:rPr lang="en-US" dirty="0" smtClean="0"/>
              <a:t> </a:t>
            </a:r>
            <a:r>
              <a:rPr lang="en-US" dirty="0"/>
              <a:t>1</a:t>
            </a:r>
            <a:r>
              <a:rPr lang="en-US" dirty="0" smtClean="0"/>
              <a:t> </a:t>
            </a:r>
            <a:r>
              <a:rPr lang="en-US" dirty="0"/>
              <a:t>Intellectual Disability</a:t>
            </a:r>
            <a:r>
              <a:rPr lang="en-US" dirty="0" smtClean="0"/>
              <a:t> </a:t>
            </a:r>
            <a:r>
              <a:rPr lang="en-US" dirty="0"/>
              <a:t>1</a:t>
            </a:r>
            <a:r>
              <a:rPr lang="en-US" dirty="0" smtClean="0"/>
              <a:t> </a:t>
            </a:r>
            <a:r>
              <a:rPr lang="en-US" dirty="0"/>
              <a:t>Orthopedic Impairment</a:t>
            </a:r>
            <a:r>
              <a:rPr lang="en-US" dirty="0" smtClean="0"/>
              <a:t> </a:t>
            </a:r>
            <a:r>
              <a:rPr lang="en-US" dirty="0"/>
              <a:t>13</a:t>
            </a:r>
            <a:r>
              <a:rPr lang="en-US" dirty="0" smtClean="0"/>
              <a:t> </a:t>
            </a:r>
            <a:r>
              <a:rPr lang="en-US" dirty="0"/>
              <a:t>Other Health Impaired</a:t>
            </a:r>
            <a:r>
              <a:rPr lang="en-US" dirty="0" smtClean="0"/>
              <a:t> </a:t>
            </a:r>
            <a:r>
              <a:rPr lang="en-US" dirty="0"/>
              <a:t>16</a:t>
            </a:r>
            <a:r>
              <a:rPr lang="en-US" dirty="0" smtClean="0"/>
              <a:t> </a:t>
            </a:r>
            <a:r>
              <a:rPr lang="en-US" dirty="0"/>
              <a:t>Specific Learning Disability</a:t>
            </a:r>
            <a:r>
              <a:rPr lang="en-US" dirty="0" smtClean="0"/>
              <a:t> </a:t>
            </a:r>
            <a:r>
              <a:rPr lang="en-US" dirty="0"/>
              <a:t>26</a:t>
            </a:r>
            <a:r>
              <a:rPr lang="en-US" dirty="0" smtClean="0"/>
              <a:t> </a:t>
            </a:r>
            <a:r>
              <a:rPr lang="en-US" dirty="0"/>
              <a:t>Traumatic Brain Injury</a:t>
            </a:r>
            <a:r>
              <a:rPr lang="en-US" dirty="0" smtClean="0"/>
              <a:t> </a:t>
            </a:r>
            <a:r>
              <a:rPr lang="en-US" dirty="0"/>
              <a:t>1</a:t>
            </a:r>
            <a:r>
              <a:rPr lang="en-US" dirty="0" smtClean="0"/>
              <a:t> </a:t>
            </a:r>
            <a:r>
              <a:rPr lang="en-US" dirty="0"/>
              <a:t> Visual Impairment</a:t>
            </a:r>
            <a:r>
              <a:rPr lang="en-US" dirty="0" smtClean="0"/>
              <a:t> </a:t>
            </a:r>
            <a:r>
              <a:rPr lang="en-US" dirty="0"/>
              <a:t>1</a:t>
            </a:r>
            <a:r>
              <a:rPr lang="en-US" dirty="0" smtClean="0"/>
              <a:t> </a:t>
            </a:r>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2</a:t>
            </a:fld>
            <a:endParaRPr lang="en-US" dirty="0"/>
          </a:p>
        </p:txBody>
      </p:sp>
    </p:spTree>
    <p:extLst>
      <p:ext uri="{BB962C8B-B14F-4D97-AF65-F5344CB8AC3E}">
        <p14:creationId xmlns:p14="http://schemas.microsoft.com/office/powerpoint/2010/main" val="2307786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ADA affects areas of education, employment, transportation, public services </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note-takers, scribes &amp; readers</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6</a:t>
            </a:fld>
            <a:endParaRPr lang="en-US" dirty="0"/>
          </a:p>
        </p:txBody>
      </p:sp>
    </p:spTree>
    <p:extLst>
      <p:ext uri="{BB962C8B-B14F-4D97-AF65-F5344CB8AC3E}">
        <p14:creationId xmlns:p14="http://schemas.microsoft.com/office/powerpoint/2010/main" val="62758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make an assumption by</a:t>
            </a:r>
            <a:r>
              <a:rPr lang="en-US" baseline="0" dirty="0" smtClean="0"/>
              <a:t> looking at someone and decide that person needs services with DSS. That student needs to self-identify. In your meetings with students, you can always alert them that if they have special needs or concerns, they need to make an appointment with DSS. </a:t>
            </a:r>
          </a:p>
          <a:p>
            <a:r>
              <a:rPr lang="en-US" baseline="0" dirty="0" smtClean="0"/>
              <a:t>An IEP from high school is not sufficient. I’ve had students to come over saying that someone across campus said that a I needed was my IEP. An IEP suffices for grades K-12, but it has very little value on this level. Please do not talk documentation with students. </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students have completed</a:t>
            </a:r>
            <a:r>
              <a:rPr lang="en-US" baseline="0" dirty="0" smtClean="0"/>
              <a:t> the registration process, DSS determines reasonable accommodations for students based on their documented disabilities.   (second part)  If a student comes to you saying that I’m just not good at foreign languages or math even, don’t say to that student that I’m sure that DSS can help you. Maybe you can take something else in its place. That is not your call, as the law says (number 3). </a:t>
            </a:r>
            <a:endParaRPr lang="en-US" dirty="0"/>
          </a:p>
        </p:txBody>
      </p:sp>
      <p:sp>
        <p:nvSpPr>
          <p:cNvPr id="4" name="Slide Number Placeholder 3"/>
          <p:cNvSpPr>
            <a:spLocks noGrp="1"/>
          </p:cNvSpPr>
          <p:nvPr>
            <p:ph type="sldNum" sz="quarter" idx="10"/>
          </p:nvPr>
        </p:nvSpPr>
        <p:spPr/>
        <p:txBody>
          <a:bodyPr/>
          <a:lstStyle/>
          <a:p>
            <a:fld id="{E0DE33B5-A367-49A1-AF73-F53639F426A6}" type="slidenum">
              <a:rPr lang="en-US" smtClean="0"/>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C3390-A956-4169-B73C-017E3F29A491}" type="slidenum">
              <a:rPr lang="en-US" smtClean="0"/>
              <a:t>9</a:t>
            </a:fld>
            <a:endParaRPr lang="en-US" dirty="0"/>
          </a:p>
        </p:txBody>
      </p:sp>
    </p:spTree>
    <p:extLst>
      <p:ext uri="{BB962C8B-B14F-4D97-AF65-F5344CB8AC3E}">
        <p14:creationId xmlns:p14="http://schemas.microsoft.com/office/powerpoint/2010/main" val="225528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4BE9C-529C-472D-B924-4EC00B330A6D}"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4BE9C-529C-472D-B924-4EC00B330A6D}"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4BE9C-529C-472D-B924-4EC00B330A6D}"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4BE9C-529C-472D-B924-4EC00B330A6D}"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4BE9C-529C-472D-B924-4EC00B330A6D}"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DCA9F-61BA-42AE-9B32-A33FE829F58D}"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4BE9C-529C-472D-B924-4EC00B330A6D}"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A8DCA9F-61BA-42AE-9B32-A33FE829F58D}" type="datetimeFigureOut">
              <a:rPr lang="en-US" smtClean="0"/>
              <a:t>10/21/2014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34BE9C-529C-472D-B924-4EC00B330A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cmanuski@TrinityDC.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trinitydc.edu/disability/"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572" y="457200"/>
            <a:ext cx="7669422" cy="2514600"/>
          </a:xfrm>
        </p:spPr>
        <p:txBody>
          <a:bodyPr>
            <a:normAutofit fontScale="92500" lnSpcReduction="10000"/>
          </a:bodyPr>
          <a:lstStyle/>
          <a:p>
            <a:pPr algn="ctr"/>
            <a:r>
              <a:rPr lang="en-US" sz="4800" b="1" dirty="0"/>
              <a:t>Accommodating Students with Disabilities</a:t>
            </a:r>
          </a:p>
          <a:p>
            <a:pPr algn="ctr"/>
            <a:endParaRPr lang="en-US" dirty="0"/>
          </a:p>
          <a:p>
            <a:pPr algn="ctr"/>
            <a:r>
              <a:rPr lang="en-US" dirty="0" smtClean="0"/>
              <a:t>Facilitator: Kimberly McManus, MEd</a:t>
            </a:r>
          </a:p>
          <a:p>
            <a:pPr algn="ctr"/>
            <a:r>
              <a:rPr lang="en-US" dirty="0" smtClean="0"/>
              <a:t>Director of Disability Support Services</a:t>
            </a:r>
            <a:endParaRPr lang="en-US" dirty="0"/>
          </a:p>
        </p:txBody>
      </p:sp>
      <p:pic>
        <p:nvPicPr>
          <p:cNvPr id="4" name="Picture 2" descr="C:\Program Files\Microsoft Office\MEDIA\CAGCAT10\j0293238.wmf"/>
          <p:cNvPicPr>
            <a:picLocks noChangeAspect="1" noChangeArrowheads="1"/>
          </p:cNvPicPr>
          <p:nvPr/>
        </p:nvPicPr>
        <p:blipFill>
          <a:blip r:embed="rId3" cstate="print"/>
          <a:srcRect/>
          <a:stretch>
            <a:fillRect/>
          </a:stretch>
        </p:blipFill>
        <p:spPr bwMode="auto">
          <a:xfrm>
            <a:off x="76200" y="5294223"/>
            <a:ext cx="1750162" cy="1292047"/>
          </a:xfrm>
          <a:prstGeom prst="rect">
            <a:avLst/>
          </a:prstGeom>
          <a:noFill/>
        </p:spPr>
      </p:pic>
    </p:spTree>
    <p:extLst>
      <p:ext uri="{BB962C8B-B14F-4D97-AF65-F5344CB8AC3E}">
        <p14:creationId xmlns:p14="http://schemas.microsoft.com/office/powerpoint/2010/main" val="153079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563562"/>
          </a:xfrm>
        </p:spPr>
        <p:txBody>
          <a:bodyPr>
            <a:normAutofit fontScale="90000"/>
          </a:bodyPr>
          <a:lstStyle/>
          <a:p>
            <a:pPr algn="ctr"/>
            <a:r>
              <a:rPr lang="en-US" dirty="0" smtClean="0"/>
              <a:t>Accessibility Letter</a:t>
            </a:r>
            <a:endParaRPr lang="en-US" sz="2800" dirty="0"/>
          </a:p>
        </p:txBody>
      </p:sp>
      <p:sp>
        <p:nvSpPr>
          <p:cNvPr id="3" name="Content Placeholder 2"/>
          <p:cNvSpPr>
            <a:spLocks noGrp="1"/>
          </p:cNvSpPr>
          <p:nvPr>
            <p:ph sz="quarter" idx="13"/>
          </p:nvPr>
        </p:nvSpPr>
        <p:spPr>
          <a:xfrm>
            <a:off x="457200" y="1828800"/>
            <a:ext cx="7924800" cy="4572000"/>
          </a:xfrm>
        </p:spPr>
        <p:txBody>
          <a:bodyPr>
            <a:normAutofit fontScale="92500" lnSpcReduction="10000"/>
          </a:bodyPr>
          <a:lstStyle/>
          <a:p>
            <a:pPr marL="0" indent="0">
              <a:buNone/>
            </a:pPr>
            <a:r>
              <a:rPr lang="en-US" b="1" dirty="0" smtClean="0"/>
              <a:t>After following the registration procedures, students are given an “Accessibility Letter” to discuss and sign with each instructor.</a:t>
            </a:r>
          </a:p>
          <a:p>
            <a:pPr marL="514350" indent="-514350">
              <a:buNone/>
            </a:pPr>
            <a:endParaRPr lang="en-US" sz="1000" dirty="0" smtClean="0"/>
          </a:p>
          <a:p>
            <a:pPr marL="514350" indent="-514350"/>
            <a:r>
              <a:rPr lang="en-US" dirty="0" smtClean="0"/>
              <a:t>This letter lists the accommodations that the student is approved to request from his/her instructors  for that semester.</a:t>
            </a:r>
          </a:p>
          <a:p>
            <a:pPr marL="514350" indent="-514350"/>
            <a:r>
              <a:rPr lang="en-US" dirty="0" smtClean="0"/>
              <a:t>Students must be self-directed and initiate ongoing discussion and planning with their instructors.</a:t>
            </a:r>
          </a:p>
          <a:p>
            <a:pPr marL="514350" indent="-514350"/>
            <a:r>
              <a:rPr lang="en-US" dirty="0" smtClean="0"/>
              <a:t>Students are not required to use all (or any) of their accommodations, but the institution cannot be held responsible if the student declines or does not seek services.</a:t>
            </a:r>
          </a:p>
          <a:p>
            <a:pPr marL="514350" indent="-514350"/>
            <a:r>
              <a:rPr lang="en-US" dirty="0" smtClean="0"/>
              <a:t>Some of the accommodations on the letter are to be provided by the instructor and others by Disability Student Services (DSS).</a:t>
            </a:r>
          </a:p>
          <a:p>
            <a:pPr marL="514350" indent="-514350">
              <a:buNone/>
            </a:pPr>
            <a:endParaRPr lang="en-US" sz="2000" dirty="0" smtClean="0"/>
          </a:p>
          <a:p>
            <a:pPr marL="514350" indent="-514350">
              <a:buNone/>
            </a:pPr>
            <a:endParaRPr lang="en-US" sz="2000" dirty="0" smtClean="0"/>
          </a:p>
          <a:p>
            <a:pPr marL="514350" indent="-514350">
              <a:buNone/>
            </a:pPr>
            <a:endParaRPr lang="en-US" dirty="0" smtClean="0"/>
          </a:p>
          <a:p>
            <a:endParaRPr lang="en-US" dirty="0"/>
          </a:p>
        </p:txBody>
      </p:sp>
    </p:spTree>
    <p:extLst>
      <p:ext uri="{BB962C8B-B14F-4D97-AF65-F5344CB8AC3E}">
        <p14:creationId xmlns:p14="http://schemas.microsoft.com/office/powerpoint/2010/main" val="53505535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81000"/>
            <a:ext cx="4114800" cy="6074736"/>
          </a:xfrm>
        </p:spPr>
        <p:txBody>
          <a:bodyPr>
            <a:normAutofit fontScale="92500" lnSpcReduction="10000"/>
          </a:bodyPr>
          <a:lstStyle/>
          <a:p>
            <a:pPr>
              <a:buFont typeface="Wingdings" pitchFamily="2" charset="2"/>
              <a:buChar char="§"/>
            </a:pPr>
            <a:r>
              <a:rPr lang="en-US" dirty="0" smtClean="0"/>
              <a:t>Encourage students who disclose their disability to seek support services with DSS.</a:t>
            </a:r>
          </a:p>
          <a:p>
            <a:pPr>
              <a:buFont typeface="Wingdings" pitchFamily="2" charset="2"/>
              <a:buChar char="§"/>
            </a:pPr>
            <a:endParaRPr lang="en-US" dirty="0" smtClean="0"/>
          </a:p>
          <a:p>
            <a:pPr>
              <a:buFont typeface="Wingdings" pitchFamily="2" charset="2"/>
              <a:buChar char="§"/>
            </a:pPr>
            <a:r>
              <a:rPr lang="en-US" dirty="0" smtClean="0"/>
              <a:t>Implement accommodations as agreed and inform DSS of any anticipated difficulties with implementation. </a:t>
            </a:r>
          </a:p>
          <a:p>
            <a:pPr>
              <a:buFont typeface="Wingdings" pitchFamily="2" charset="2"/>
              <a:buChar char="§"/>
            </a:pPr>
            <a:endParaRPr lang="en-US" dirty="0" smtClean="0"/>
          </a:p>
          <a:p>
            <a:pPr>
              <a:buFont typeface="Wingdings" pitchFamily="2" charset="2"/>
              <a:buChar char="§"/>
            </a:pPr>
            <a:r>
              <a:rPr lang="en-US" dirty="0" smtClean="0"/>
              <a:t>Although DSS is the primary office handling student’s disability-related needs, everyone at Trinity has an impact on the quality of services that are provided to these students, including those working in admissions, advising, residential and any other capacity involving direct student contact.</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376" y="1676400"/>
            <a:ext cx="4648624" cy="213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914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512511" cy="1143000"/>
          </a:xfrm>
        </p:spPr>
        <p:txBody>
          <a:bodyPr/>
          <a:lstStyle/>
          <a:p>
            <a:r>
              <a:rPr lang="en-US" dirty="0"/>
              <a:t>BE AWARE OF…</a:t>
            </a:r>
          </a:p>
        </p:txBody>
      </p:sp>
      <p:sp>
        <p:nvSpPr>
          <p:cNvPr id="3" name="Content Placeholder 2"/>
          <p:cNvSpPr>
            <a:spLocks noGrp="1"/>
          </p:cNvSpPr>
          <p:nvPr>
            <p:ph sz="quarter" idx="13"/>
          </p:nvPr>
        </p:nvSpPr>
        <p:spPr>
          <a:xfrm>
            <a:off x="304800" y="1295400"/>
            <a:ext cx="8534400" cy="5440680"/>
          </a:xfrm>
        </p:spPr>
        <p:txBody>
          <a:bodyPr>
            <a:normAutofit/>
          </a:bodyPr>
          <a:lstStyle/>
          <a:p>
            <a:r>
              <a:rPr lang="en-US" dirty="0" smtClean="0"/>
              <a:t>Do not tell students that they will get an accommodation that they are asking for. Do not make ANY PROMISES to them. Please just tell them to make an appointment with DSS. </a:t>
            </a:r>
          </a:p>
          <a:p>
            <a:r>
              <a:rPr lang="en-US" dirty="0" smtClean="0"/>
              <a:t>If a student says that there are environmental concerns with the classroom because of her/his disability, before submitting a request to Susie Powers, please check with me. </a:t>
            </a:r>
          </a:p>
          <a:p>
            <a:r>
              <a:rPr lang="en-US" sz="2400" dirty="0" smtClean="0"/>
              <a:t>Do not over-accommodate. Do </a:t>
            </a:r>
            <a:r>
              <a:rPr lang="en-US" sz="2400" dirty="0"/>
              <a:t>not make promises to students for providing </a:t>
            </a:r>
            <a:r>
              <a:rPr lang="en-US" sz="2400" dirty="0" smtClean="0"/>
              <a:t>accommodations.</a:t>
            </a:r>
            <a:endParaRPr lang="en-US" sz="2400" dirty="0"/>
          </a:p>
          <a:p>
            <a:r>
              <a:rPr lang="en-US" sz="2400" dirty="0"/>
              <a:t>Any questions or concerns should be addressed to the Disability Support Services </a:t>
            </a:r>
            <a:r>
              <a:rPr lang="en-US" sz="2400" dirty="0" smtClean="0"/>
              <a:t>Office.</a:t>
            </a:r>
            <a:endParaRPr lang="en-US" sz="2400" dirty="0"/>
          </a:p>
          <a:p>
            <a:endParaRPr lang="en-US" dirty="0"/>
          </a:p>
        </p:txBody>
      </p:sp>
    </p:spTree>
    <p:extLst>
      <p:ext uri="{BB962C8B-B14F-4D97-AF65-F5344CB8AC3E}">
        <p14:creationId xmlns:p14="http://schemas.microsoft.com/office/powerpoint/2010/main" val="1725281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990601"/>
            <a:ext cx="7601155" cy="4868198"/>
          </a:xfrm>
        </p:spPr>
        <p:txBody>
          <a:bodyPr>
            <a:noAutofit/>
          </a:bodyPr>
          <a:lstStyle/>
          <a:p>
            <a:r>
              <a:rPr lang="en-US" sz="2800" dirty="0" smtClean="0"/>
              <a:t>1. Students should present faculty with an accessibility letter within the first two weeks of class. </a:t>
            </a:r>
          </a:p>
          <a:p>
            <a:r>
              <a:rPr lang="en-US" sz="2800" dirty="0" smtClean="0"/>
              <a:t>2. Faculty should review the letter with the students to see what needs to be done in regards of accommodations.</a:t>
            </a:r>
          </a:p>
          <a:p>
            <a:r>
              <a:rPr lang="en-US" sz="2800" dirty="0" smtClean="0"/>
              <a:t>3. If faculty have questions, please contact DSS immediately.</a:t>
            </a:r>
          </a:p>
          <a:p>
            <a:r>
              <a:rPr lang="en-US" sz="2800" dirty="0" smtClean="0"/>
              <a:t>4. See what accommodation the student(s) need.</a:t>
            </a:r>
            <a:endParaRPr lang="en-US" sz="2800" dirty="0"/>
          </a:p>
        </p:txBody>
      </p:sp>
      <p:sp>
        <p:nvSpPr>
          <p:cNvPr id="2" name="TextBox 1"/>
          <p:cNvSpPr txBox="1"/>
          <p:nvPr/>
        </p:nvSpPr>
        <p:spPr>
          <a:xfrm>
            <a:off x="304800" y="304800"/>
            <a:ext cx="8458200" cy="646331"/>
          </a:xfrm>
          <a:prstGeom prst="rect">
            <a:avLst/>
          </a:prstGeom>
          <a:noFill/>
        </p:spPr>
        <p:txBody>
          <a:bodyPr wrap="square" rtlCol="0">
            <a:spAutoFit/>
          </a:bodyPr>
          <a:lstStyle/>
          <a:p>
            <a:r>
              <a:rPr lang="en-US" dirty="0"/>
              <a:t>Strategies for Meeting the Needs of Students with Disabilities in the Classroom </a:t>
            </a:r>
          </a:p>
          <a:p>
            <a:endParaRPr lang="en-US" dirty="0"/>
          </a:p>
        </p:txBody>
      </p:sp>
      <p:pic>
        <p:nvPicPr>
          <p:cNvPr id="4" name="Picture 2" descr="C:\Users\mcmanuski\AppData\Local\Microsoft\Windows\Temporary Internet Files\Content.IE5\4FN9GBPU\MC9004359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3861" y="5334000"/>
            <a:ext cx="112223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629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327"/>
            <a:ext cx="8229600" cy="1143000"/>
          </a:xfrm>
        </p:spPr>
        <p:txBody>
          <a:bodyPr/>
          <a:lstStyle/>
          <a:p>
            <a:pPr algn="l"/>
            <a:r>
              <a:rPr lang="en-US" dirty="0" smtClean="0"/>
              <a:t>DO NOT . . . </a:t>
            </a:r>
            <a:endParaRPr lang="en-US" dirty="0"/>
          </a:p>
        </p:txBody>
      </p:sp>
      <p:sp>
        <p:nvSpPr>
          <p:cNvPr id="3" name="Content Placeholder 2"/>
          <p:cNvSpPr>
            <a:spLocks noGrp="1"/>
          </p:cNvSpPr>
          <p:nvPr>
            <p:ph sz="quarter" idx="13"/>
          </p:nvPr>
        </p:nvSpPr>
        <p:spPr>
          <a:xfrm>
            <a:off x="381000" y="1600200"/>
            <a:ext cx="8458200" cy="4571999"/>
          </a:xfrm>
        </p:spPr>
        <p:txBody>
          <a:bodyPr>
            <a:normAutofit lnSpcReduction="10000"/>
          </a:bodyPr>
          <a:lstStyle/>
          <a:p>
            <a:r>
              <a:rPr lang="en-US" dirty="0" smtClean="0"/>
              <a:t>You do not have to accommodate students who do not give you authentic letters from DSS. Letters are valid for ONE SEMESTER ONLY. </a:t>
            </a:r>
          </a:p>
          <a:p>
            <a:r>
              <a:rPr lang="en-US" dirty="0" smtClean="0"/>
              <a:t>You do not have to force a student to use an accommodation if that student does not want to use it. </a:t>
            </a:r>
          </a:p>
          <a:p>
            <a:r>
              <a:rPr lang="en-US" dirty="0" smtClean="0"/>
              <a:t>Please do not talk to the student in front of the class about his/her accommodations. </a:t>
            </a:r>
            <a:endParaRPr lang="en-US" dirty="0"/>
          </a:p>
          <a:p>
            <a:r>
              <a:rPr lang="en-US" dirty="0" smtClean="0"/>
              <a:t>Do not make the student feel like he/she is different because you know that student has an accessibility letter.</a:t>
            </a:r>
          </a:p>
          <a:p>
            <a:r>
              <a:rPr lang="en-US" dirty="0" smtClean="0"/>
              <a:t>Please do not ask that student what disability he/she has.</a:t>
            </a:r>
          </a:p>
          <a:p>
            <a:r>
              <a:rPr lang="en-US" dirty="0" smtClean="0"/>
              <a:t>Do not tell students to just go to DSS to get accommodations. A student must show that he/she has a record of a disability.</a:t>
            </a:r>
            <a:endParaRPr lang="en-US" dirty="0"/>
          </a:p>
        </p:txBody>
      </p:sp>
    </p:spTree>
    <p:extLst>
      <p:ext uri="{BB962C8B-B14F-4D97-AF65-F5344CB8AC3E}">
        <p14:creationId xmlns:p14="http://schemas.microsoft.com/office/powerpoint/2010/main" val="3723640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563562"/>
          </a:xfrm>
        </p:spPr>
        <p:txBody>
          <a:bodyPr>
            <a:normAutofit fontScale="90000"/>
          </a:bodyPr>
          <a:lstStyle/>
          <a:p>
            <a:pPr algn="ctr"/>
            <a:r>
              <a:rPr lang="en-US" dirty="0" smtClean="0"/>
              <a:t>Basic Etiquette &amp; Language</a:t>
            </a:r>
            <a:endParaRPr lang="en-US" dirty="0"/>
          </a:p>
        </p:txBody>
      </p:sp>
      <p:sp>
        <p:nvSpPr>
          <p:cNvPr id="3" name="Content Placeholder 2"/>
          <p:cNvSpPr>
            <a:spLocks noGrp="1"/>
          </p:cNvSpPr>
          <p:nvPr>
            <p:ph sz="quarter" idx="13"/>
          </p:nvPr>
        </p:nvSpPr>
        <p:spPr>
          <a:xfrm>
            <a:off x="457200" y="990600"/>
            <a:ext cx="7620000" cy="5135563"/>
          </a:xfrm>
        </p:spPr>
        <p:txBody>
          <a:bodyPr>
            <a:normAutofit fontScale="77500" lnSpcReduction="20000"/>
          </a:bodyPr>
          <a:lstStyle/>
          <a:p>
            <a:pPr marL="0" indent="0">
              <a:buNone/>
            </a:pPr>
            <a:r>
              <a:rPr lang="en-US" dirty="0" smtClean="0"/>
              <a:t>Addressing disability for the first time may not be the most comfortable situation for some people (even those who have their own disabilities). These general tips can help to guide your communication and interactions:</a:t>
            </a:r>
          </a:p>
          <a:p>
            <a:pPr>
              <a:buNone/>
            </a:pPr>
            <a:endParaRPr lang="en-US" dirty="0" smtClean="0"/>
          </a:p>
          <a:p>
            <a:pPr marL="514350" indent="-514350">
              <a:buAutoNum type="arabicPeriod"/>
            </a:pPr>
            <a:r>
              <a:rPr lang="en-US" dirty="0" smtClean="0"/>
              <a:t>Use person-centered language (i.e. “person with autism”, not “autistic person”).</a:t>
            </a:r>
          </a:p>
          <a:p>
            <a:pPr marL="514350" indent="-514350">
              <a:buAutoNum type="arabicPeriod"/>
            </a:pPr>
            <a:endParaRPr lang="en-US" sz="1600" dirty="0" smtClean="0"/>
          </a:p>
          <a:p>
            <a:pPr marL="514350" indent="-514350">
              <a:buAutoNum type="arabicPeriod"/>
            </a:pPr>
            <a:r>
              <a:rPr lang="en-US" dirty="0" smtClean="0"/>
              <a:t>Try to stay alert of architectural barriers in the path of individuals with blindness and mobility impairments.</a:t>
            </a:r>
          </a:p>
          <a:p>
            <a:pPr marL="514350" indent="-514350">
              <a:buAutoNum type="arabicPeriod"/>
            </a:pPr>
            <a:endParaRPr lang="en-US" sz="1700" dirty="0" smtClean="0"/>
          </a:p>
          <a:p>
            <a:pPr marL="514350" indent="-514350">
              <a:buAutoNum type="arabicPeriod"/>
            </a:pPr>
            <a:r>
              <a:rPr lang="en-US" dirty="0" smtClean="0"/>
              <a:t>Respect individual privacy. Discuss disability-related matters when others are not around to overhear.</a:t>
            </a:r>
          </a:p>
          <a:p>
            <a:pPr marL="514350" indent="-514350">
              <a:buAutoNum type="arabicPeriod"/>
            </a:pPr>
            <a:endParaRPr lang="en-US" sz="1700" dirty="0" smtClean="0"/>
          </a:p>
          <a:p>
            <a:pPr marL="514350" indent="-514350">
              <a:buAutoNum type="arabicPeriod"/>
            </a:pPr>
            <a:r>
              <a:rPr lang="en-US" dirty="0" smtClean="0"/>
              <a:t>Use the same eye contact and other respectful non-verbals that you would use with anyone else.</a:t>
            </a:r>
          </a:p>
          <a:p>
            <a:pPr marL="514350" indent="-514350">
              <a:buAutoNum type="arabicPeriod"/>
            </a:pPr>
            <a:endParaRPr lang="en-US" sz="2100" dirty="0" smtClean="0"/>
          </a:p>
          <a:p>
            <a:pPr marL="514350" indent="-514350">
              <a:buFont typeface="Wingdings 3"/>
              <a:buAutoNum type="arabicPeriod"/>
            </a:pPr>
            <a:r>
              <a:rPr lang="en-US" dirty="0" smtClean="0"/>
              <a:t>Don’t be afraid to ask the person with the disability if and how you can assist him/her.</a:t>
            </a:r>
          </a:p>
          <a:p>
            <a:pPr marL="514350" indent="-514350">
              <a:buAutoNum type="arabicPeriod"/>
            </a:pPr>
            <a:endParaRPr lang="en-US" dirty="0" smtClean="0"/>
          </a:p>
          <a:p>
            <a:pPr>
              <a:buNone/>
            </a:pPr>
            <a:endParaRPr lang="en-US" dirty="0" smtClean="0"/>
          </a:p>
        </p:txBody>
      </p:sp>
    </p:spTree>
    <p:extLst>
      <p:ext uri="{BB962C8B-B14F-4D97-AF65-F5344CB8AC3E}">
        <p14:creationId xmlns:p14="http://schemas.microsoft.com/office/powerpoint/2010/main" val="201853913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89" y="203200"/>
            <a:ext cx="6512511" cy="1143000"/>
          </a:xfrm>
        </p:spPr>
        <p:txBody>
          <a:bodyPr/>
          <a:lstStyle/>
          <a:p>
            <a:r>
              <a:rPr lang="en-US" dirty="0" smtClean="0"/>
              <a:t>Basic rule of thumb…</a:t>
            </a:r>
            <a:endParaRPr lang="en-US" dirty="0"/>
          </a:p>
        </p:txBody>
      </p:sp>
      <p:sp>
        <p:nvSpPr>
          <p:cNvPr id="3" name="Content Placeholder 2"/>
          <p:cNvSpPr>
            <a:spLocks noGrp="1"/>
          </p:cNvSpPr>
          <p:nvPr>
            <p:ph sz="quarter" idx="13"/>
          </p:nvPr>
        </p:nvSpPr>
        <p:spPr>
          <a:xfrm>
            <a:off x="457200" y="1676400"/>
            <a:ext cx="8153400" cy="4495799"/>
          </a:xfrm>
        </p:spPr>
        <p:txBody>
          <a:bodyPr>
            <a:normAutofit/>
          </a:bodyPr>
          <a:lstStyle/>
          <a:p>
            <a:r>
              <a:rPr lang="en-US" sz="2400" dirty="0" smtClean="0"/>
              <a:t>Do not be an enabler. People with disabilities want to be as independent as possible. </a:t>
            </a:r>
          </a:p>
          <a:p>
            <a:r>
              <a:rPr lang="en-US" sz="2400" dirty="0" smtClean="0"/>
              <a:t>They are adults. Our students are 18 and over. Treat everyone with the same level of respect and maturity. </a:t>
            </a:r>
          </a:p>
          <a:p>
            <a:r>
              <a:rPr lang="en-US" sz="2400" dirty="0" smtClean="0"/>
              <a:t>Usually, if a person with a disability needs help, he/she will ask for it.</a:t>
            </a:r>
            <a:endParaRPr lang="en-US" sz="2400" dirty="0"/>
          </a:p>
        </p:txBody>
      </p:sp>
      <p:pic>
        <p:nvPicPr>
          <p:cNvPr id="4098" name="Picture 2" descr="C:\Users\mcmanuski\AppData\Local\Microsoft\Windows\Temporary Internet Files\Content.IE5\4EVY8L3W\MC9004377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28600"/>
            <a:ext cx="1831975" cy="150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356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0"/>
            <a:ext cx="6512511" cy="1143000"/>
          </a:xfrm>
        </p:spPr>
        <p:txBody>
          <a:bodyPr/>
          <a:lstStyle/>
          <a:p>
            <a:r>
              <a:rPr lang="en-US" dirty="0" smtClean="0"/>
              <a:t>Remember . . . </a:t>
            </a:r>
            <a:endParaRPr lang="en-US" dirty="0"/>
          </a:p>
        </p:txBody>
      </p:sp>
      <p:sp>
        <p:nvSpPr>
          <p:cNvPr id="3" name="Content Placeholder 2"/>
          <p:cNvSpPr>
            <a:spLocks noGrp="1"/>
          </p:cNvSpPr>
          <p:nvPr>
            <p:ph sz="quarter" idx="13"/>
          </p:nvPr>
        </p:nvSpPr>
        <p:spPr>
          <a:xfrm>
            <a:off x="609600" y="1066800"/>
            <a:ext cx="7086600" cy="5669281"/>
          </a:xfrm>
        </p:spPr>
        <p:txBody>
          <a:bodyPr>
            <a:normAutofit/>
          </a:bodyPr>
          <a:lstStyle/>
          <a:p>
            <a:r>
              <a:rPr lang="en-US" dirty="0" smtClean="0"/>
              <a:t>Even if a student discloses his/her disability to you, do not disclose it to anyone else. Remember confidentiality (FERPA).</a:t>
            </a:r>
          </a:p>
          <a:p>
            <a:r>
              <a:rPr lang="en-US" dirty="0" smtClean="0"/>
              <a:t>Do not be an enabler. Students must register with DSS and provide appropriate, current documentation. Do not promise accommodations to students that have not been agreed upon by DSS. </a:t>
            </a:r>
          </a:p>
          <a:p>
            <a:r>
              <a:rPr lang="en-US" dirty="0" smtClean="0"/>
              <a:t>When in doubt, contact DSS. </a:t>
            </a:r>
          </a:p>
          <a:p>
            <a:r>
              <a:rPr lang="en-US" dirty="0" smtClean="0"/>
              <a:t>Have a great day!</a:t>
            </a:r>
            <a:endParaRPr lang="en-US" dirty="0"/>
          </a:p>
        </p:txBody>
      </p:sp>
      <p:pic>
        <p:nvPicPr>
          <p:cNvPr id="4100" name="Picture 4" descr="C:\Users\Ozee\AppData\Local\Microsoft\Windows\Temporary Internet Files\Content.IE5\KDCEFA86\MC900060324[1].wmf"/>
          <p:cNvPicPr>
            <a:picLocks noChangeAspect="1" noChangeArrowheads="1"/>
          </p:cNvPicPr>
          <p:nvPr/>
        </p:nvPicPr>
        <p:blipFill>
          <a:blip r:embed="rId3" cstate="print"/>
          <a:srcRect/>
          <a:stretch>
            <a:fillRect/>
          </a:stretch>
        </p:blipFill>
        <p:spPr bwMode="auto">
          <a:xfrm>
            <a:off x="6934200" y="3657600"/>
            <a:ext cx="1820570" cy="1533449"/>
          </a:xfrm>
          <a:prstGeom prst="rect">
            <a:avLst/>
          </a:prstGeom>
          <a:noFill/>
        </p:spPr>
      </p:pic>
    </p:spTree>
    <p:extLst>
      <p:ext uri="{BB962C8B-B14F-4D97-AF65-F5344CB8AC3E}">
        <p14:creationId xmlns:p14="http://schemas.microsoft.com/office/powerpoint/2010/main" val="2711270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 y="76200"/>
            <a:ext cx="6512511" cy="1143000"/>
          </a:xfrm>
        </p:spPr>
        <p:txBody>
          <a:bodyPr>
            <a:normAutofit fontScale="90000"/>
          </a:bodyPr>
          <a:lstStyle/>
          <a:p>
            <a:r>
              <a:rPr lang="en-US" dirty="0" smtClean="0"/>
              <a:t>For Further Information . . . </a:t>
            </a:r>
            <a:endParaRPr lang="en-US" dirty="0"/>
          </a:p>
        </p:txBody>
      </p:sp>
      <p:sp>
        <p:nvSpPr>
          <p:cNvPr id="3" name="Content Placeholder 2"/>
          <p:cNvSpPr>
            <a:spLocks noGrp="1"/>
          </p:cNvSpPr>
          <p:nvPr>
            <p:ph sz="quarter" idx="13"/>
          </p:nvPr>
        </p:nvSpPr>
        <p:spPr>
          <a:xfrm>
            <a:off x="1143000" y="1828800"/>
            <a:ext cx="6400800" cy="3474720"/>
          </a:xfrm>
        </p:spPr>
        <p:txBody>
          <a:bodyPr/>
          <a:lstStyle/>
          <a:p>
            <a:pPr algn="ctr">
              <a:buNone/>
            </a:pPr>
            <a:r>
              <a:rPr lang="en-US" dirty="0" smtClean="0">
                <a:latin typeface="Andalus" pitchFamily="2" charset="-78"/>
                <a:cs typeface="Andalus" pitchFamily="2" charset="-78"/>
              </a:rPr>
              <a:t>Contact </a:t>
            </a:r>
          </a:p>
          <a:p>
            <a:pPr algn="ctr">
              <a:buNone/>
            </a:pPr>
            <a:r>
              <a:rPr lang="en-US" dirty="0" smtClean="0">
                <a:latin typeface="Andalus" pitchFamily="2" charset="-78"/>
                <a:cs typeface="Andalus" pitchFamily="2" charset="-78"/>
              </a:rPr>
              <a:t>Ms. Kimberly O. McManus, M.Ed.</a:t>
            </a:r>
          </a:p>
          <a:p>
            <a:pPr algn="ctr">
              <a:buNone/>
            </a:pPr>
            <a:r>
              <a:rPr lang="en-US" dirty="0" smtClean="0">
                <a:latin typeface="Andalus" pitchFamily="2" charset="-78"/>
                <a:cs typeface="Andalus" pitchFamily="2" charset="-78"/>
              </a:rPr>
              <a:t>Director, </a:t>
            </a:r>
            <a:r>
              <a:rPr lang="en-US" sz="2800" dirty="0" smtClean="0">
                <a:latin typeface="Andalus" pitchFamily="2" charset="-78"/>
                <a:cs typeface="Andalus" pitchFamily="2" charset="-78"/>
              </a:rPr>
              <a:t>Disability Support Services</a:t>
            </a:r>
            <a:br>
              <a:rPr lang="en-US" sz="2800" dirty="0" smtClean="0">
                <a:latin typeface="Andalus" pitchFamily="2" charset="-78"/>
                <a:cs typeface="Andalus" pitchFamily="2" charset="-78"/>
              </a:rPr>
            </a:br>
            <a:r>
              <a:rPr lang="en-US" sz="2800" dirty="0" smtClean="0">
                <a:latin typeface="Andalus" pitchFamily="2" charset="-78"/>
                <a:cs typeface="Andalus" pitchFamily="2" charset="-78"/>
              </a:rPr>
              <a:t>Sheehan Library 103</a:t>
            </a:r>
            <a:br>
              <a:rPr lang="en-US" sz="2800" dirty="0" smtClean="0">
                <a:latin typeface="Andalus" pitchFamily="2" charset="-78"/>
                <a:cs typeface="Andalus" pitchFamily="2" charset="-78"/>
              </a:rPr>
            </a:br>
            <a:r>
              <a:rPr lang="en-US" sz="2800" dirty="0" smtClean="0">
                <a:latin typeface="Andalus" pitchFamily="2" charset="-78"/>
                <a:cs typeface="Andalus" pitchFamily="2" charset="-78"/>
              </a:rPr>
              <a:t>202-884-9358</a:t>
            </a:r>
            <a:br>
              <a:rPr lang="en-US" sz="2800" dirty="0" smtClean="0">
                <a:latin typeface="Andalus" pitchFamily="2" charset="-78"/>
                <a:cs typeface="Andalus" pitchFamily="2" charset="-78"/>
              </a:rPr>
            </a:br>
            <a:r>
              <a:rPr lang="en-US" sz="2800" dirty="0" smtClean="0">
                <a:latin typeface="Andalus" pitchFamily="2" charset="-78"/>
                <a:cs typeface="Andalus" pitchFamily="2" charset="-78"/>
                <a:hlinkClick r:id="rId3"/>
              </a:rPr>
              <a:t>mcmanuski@TrinityDC.edu</a:t>
            </a:r>
            <a:endParaRPr lang="en-US" sz="2800" dirty="0" smtClean="0">
              <a:latin typeface="Andalus" pitchFamily="2" charset="-78"/>
              <a:cs typeface="Andalus" pitchFamily="2" charset="-78"/>
            </a:endParaRPr>
          </a:p>
          <a:p>
            <a:pPr marL="0" indent="0" algn="ctr">
              <a:buNone/>
            </a:pPr>
            <a:r>
              <a:rPr lang="en-US" dirty="0" smtClean="0">
                <a:latin typeface="Andalus" pitchFamily="2" charset="-78"/>
                <a:cs typeface="Andalus" pitchFamily="2" charset="-78"/>
                <a:hlinkClick r:id="rId4"/>
              </a:rPr>
              <a:t>http://www.trinitydc.edu/disability/</a:t>
            </a:r>
            <a:endParaRPr lang="en-US" dirty="0" smtClean="0">
              <a:latin typeface="Andalus" pitchFamily="2" charset="-78"/>
              <a:cs typeface="Andalus" pitchFamily="2" charset="-78"/>
            </a:endParaRPr>
          </a:p>
          <a:p>
            <a:pPr marL="0" indent="0">
              <a:buNone/>
            </a:pPr>
            <a:endParaRPr lang="en-US" dirty="0" smtClean="0"/>
          </a:p>
          <a:p>
            <a:endParaRPr lang="en-US" dirty="0"/>
          </a:p>
        </p:txBody>
      </p:sp>
      <p:pic>
        <p:nvPicPr>
          <p:cNvPr id="4" name="Picture 3" descr="C:\Users\mcmanuski\Downloads\photo.JPG"/>
          <p:cNvPicPr/>
          <p:nvPr/>
        </p:nvPicPr>
        <p:blipFill>
          <a:blip r:embed="rId5" cstate="print">
            <a:extLst>
              <a:ext uri="{28A0092B-C50C-407E-A947-70E740481C1C}">
                <a14:useLocalDpi xmlns:a14="http://schemas.microsoft.com/office/drawing/2010/main" val="0"/>
              </a:ext>
            </a:extLst>
          </a:blip>
          <a:srcRect t="9838" r="11253" b="10845"/>
          <a:stretch>
            <a:fillRect/>
          </a:stretch>
        </p:blipFill>
        <p:spPr bwMode="auto">
          <a:xfrm>
            <a:off x="7543800" y="4724400"/>
            <a:ext cx="1143000" cy="1524000"/>
          </a:xfrm>
          <a:prstGeom prst="rect">
            <a:avLst/>
          </a:prstGeom>
          <a:noFill/>
          <a:ln>
            <a:noFill/>
          </a:ln>
        </p:spPr>
      </p:pic>
      <p:pic>
        <p:nvPicPr>
          <p:cNvPr id="5" name="Picture 4" descr="http://www.trinitydc.edu/media/files/2010/09/Trinity_Logo_2009-345x98.jpg"/>
          <p:cNvPicPr>
            <a:picLocks noChangeAspect="1" noChangeArrowheads="1"/>
          </p:cNvPicPr>
          <p:nvPr/>
        </p:nvPicPr>
        <p:blipFill>
          <a:blip r:embed="rId6" cstate="print"/>
          <a:srcRect/>
          <a:stretch>
            <a:fillRect/>
          </a:stretch>
        </p:blipFill>
        <p:spPr bwMode="auto">
          <a:xfrm>
            <a:off x="3962399" y="5972175"/>
            <a:ext cx="3286125" cy="552450"/>
          </a:xfrm>
          <a:prstGeom prst="rect">
            <a:avLst/>
          </a:prstGeom>
          <a:noFill/>
        </p:spPr>
      </p:pic>
    </p:spTree>
    <p:extLst>
      <p:ext uri="{BB962C8B-B14F-4D97-AF65-F5344CB8AC3E}">
        <p14:creationId xmlns:p14="http://schemas.microsoft.com/office/powerpoint/2010/main" val="217188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772076"/>
          </a:xfrm>
        </p:spPr>
        <p:txBody>
          <a:bodyPr/>
          <a:lstStyle/>
          <a:p>
            <a:r>
              <a:rPr lang="en-US" dirty="0" smtClean="0"/>
              <a:t>Categories</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354396384"/>
              </p:ext>
            </p:extLst>
          </p:nvPr>
        </p:nvGraphicFramePr>
        <p:xfrm>
          <a:off x="533400" y="1447800"/>
          <a:ext cx="78486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8994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fontScale="90000"/>
          </a:bodyPr>
          <a:lstStyle/>
          <a:p>
            <a:r>
              <a:rPr lang="en-US" dirty="0" smtClean="0"/>
              <a:t>LEGAL BASIS</a:t>
            </a:r>
            <a:endParaRPr lang="en-US" dirty="0"/>
          </a:p>
        </p:txBody>
      </p:sp>
      <p:sp>
        <p:nvSpPr>
          <p:cNvPr id="3" name="Content Placeholder 2"/>
          <p:cNvSpPr>
            <a:spLocks noGrp="1"/>
          </p:cNvSpPr>
          <p:nvPr>
            <p:ph sz="quarter" idx="13"/>
          </p:nvPr>
        </p:nvSpPr>
        <p:spPr>
          <a:xfrm>
            <a:off x="457200" y="1219200"/>
            <a:ext cx="7239000" cy="5236536"/>
          </a:xfrm>
        </p:spPr>
        <p:txBody>
          <a:bodyPr>
            <a:normAutofit lnSpcReduction="10000"/>
          </a:bodyPr>
          <a:lstStyle/>
          <a:p>
            <a:r>
              <a:rPr lang="en-US" dirty="0" smtClean="0"/>
              <a:t>Section 504 of the Rehabilitation Act,1973</a:t>
            </a:r>
          </a:p>
          <a:p>
            <a:pPr lvl="1"/>
            <a:r>
              <a:rPr lang="en-US" sz="1900" i="1" dirty="0" smtClean="0"/>
              <a:t>No otherwise qualified individual with a disability in the United States, as defined in section 7(20) shall, solely by reason of her or his disability, be excluded from the participation in, be denied the benefits of, or be subjected to discrimination under any program or activity receiving Federal financial assistance or under any program or activity conducted by any Executive agency or by the United States Postal Service.</a:t>
            </a:r>
            <a:endParaRPr lang="en-US" sz="1900" dirty="0" smtClean="0"/>
          </a:p>
          <a:p>
            <a:r>
              <a:rPr lang="en-US" dirty="0" smtClean="0"/>
              <a:t>Family Education Rights Protection Act, 1974 </a:t>
            </a:r>
          </a:p>
          <a:p>
            <a:pPr lvl="1"/>
            <a:r>
              <a:rPr lang="en-US" sz="1600" dirty="0" smtClean="0"/>
              <a:t>The law applies to all schools that receive funds under an applicable program of the U.S. Department of Education. FERPA gives parents certain rights with respect to their children's education records. These rights transfer to the student when he or she reaches the age of 18 or attends a school beyond the high school level. Students to whom the rights have transferred are "eligible students.”</a:t>
            </a:r>
          </a:p>
          <a:p>
            <a:r>
              <a:rPr lang="en-US" dirty="0" smtClean="0"/>
              <a:t>Americans with Disabilities Act, 1990</a:t>
            </a:r>
          </a:p>
          <a:p>
            <a:r>
              <a:rPr lang="en-US" dirty="0" smtClean="0"/>
              <a:t>Americans with Disabilities Act, revised 2008</a:t>
            </a:r>
          </a:p>
        </p:txBody>
      </p:sp>
    </p:spTree>
    <p:extLst>
      <p:ext uri="{BB962C8B-B14F-4D97-AF65-F5344CB8AC3E}">
        <p14:creationId xmlns:p14="http://schemas.microsoft.com/office/powerpoint/2010/main" val="18305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563562"/>
          </a:xfrm>
        </p:spPr>
        <p:txBody>
          <a:bodyPr>
            <a:normAutofit fontScale="90000"/>
          </a:bodyPr>
          <a:lstStyle/>
          <a:p>
            <a:pPr algn="ctr"/>
            <a:r>
              <a:rPr lang="en-US" dirty="0" smtClean="0"/>
              <a:t>Definition of Disability</a:t>
            </a:r>
            <a:endParaRPr lang="en-US" dirty="0"/>
          </a:p>
        </p:txBody>
      </p:sp>
      <p:sp>
        <p:nvSpPr>
          <p:cNvPr id="3" name="Content Placeholder 2"/>
          <p:cNvSpPr>
            <a:spLocks noGrp="1"/>
          </p:cNvSpPr>
          <p:nvPr>
            <p:ph sz="quarter" idx="13"/>
          </p:nvPr>
        </p:nvSpPr>
        <p:spPr>
          <a:xfrm>
            <a:off x="457200" y="1066800"/>
            <a:ext cx="7696200" cy="5105400"/>
          </a:xfrm>
        </p:spPr>
        <p:txBody>
          <a:bodyPr>
            <a:normAutofit fontScale="77500" lnSpcReduction="20000"/>
          </a:bodyPr>
          <a:lstStyle/>
          <a:p>
            <a:pPr algn="ctr">
              <a:buNone/>
            </a:pPr>
            <a:r>
              <a:rPr lang="en-US" dirty="0" smtClean="0"/>
              <a:t>According to the Americans with Disabilities Act (ADA), a </a:t>
            </a:r>
            <a:r>
              <a:rPr lang="en-US" b="1" dirty="0" smtClean="0"/>
              <a:t>disability</a:t>
            </a:r>
            <a:r>
              <a:rPr lang="en-US" dirty="0" smtClean="0"/>
              <a:t> is defined as:</a:t>
            </a:r>
          </a:p>
          <a:p>
            <a:pPr algn="ctr">
              <a:buNone/>
            </a:pPr>
            <a:endParaRPr lang="en-US" sz="1100" dirty="0" smtClean="0"/>
          </a:p>
          <a:p>
            <a:pPr algn="ctr">
              <a:buNone/>
            </a:pPr>
            <a:r>
              <a:rPr lang="en-US" dirty="0" smtClean="0"/>
              <a:t>…</a:t>
            </a:r>
            <a:r>
              <a:rPr lang="en-US" b="1" dirty="0" smtClean="0"/>
              <a:t>a long-lasting </a:t>
            </a:r>
            <a:r>
              <a:rPr lang="en-US" b="1" dirty="0"/>
              <a:t>physical, </a:t>
            </a:r>
            <a:r>
              <a:rPr lang="en-US" b="1" dirty="0" smtClean="0"/>
              <a:t>cognitive, or psychological condition</a:t>
            </a:r>
          </a:p>
          <a:p>
            <a:pPr algn="ctr">
              <a:buNone/>
            </a:pPr>
            <a:r>
              <a:rPr lang="en-US" b="1" dirty="0" smtClean="0"/>
              <a:t>…that substantially impairs a person’s ability</a:t>
            </a:r>
          </a:p>
          <a:p>
            <a:pPr algn="ctr">
              <a:buNone/>
            </a:pPr>
            <a:r>
              <a:rPr lang="en-US" b="1" dirty="0" smtClean="0"/>
              <a:t>…to perform major life activities without assistance. </a:t>
            </a:r>
          </a:p>
          <a:p>
            <a:pPr algn="ctr">
              <a:buNone/>
            </a:pPr>
            <a:endParaRPr lang="en-US" b="1" dirty="0" smtClean="0"/>
          </a:p>
          <a:p>
            <a:r>
              <a:rPr lang="en-US" sz="2300" dirty="0" smtClean="0"/>
              <a:t>Major life activities may include, but are not limited to</a:t>
            </a:r>
            <a:r>
              <a:rPr lang="en-US" sz="1800" dirty="0" smtClean="0"/>
              <a:t>, </a:t>
            </a:r>
            <a:r>
              <a:rPr lang="en-US" sz="2300" dirty="0" smtClean="0"/>
              <a:t>caring for oneself, performing manual tasks, seeing, hearing, eating, sleeping, walking, standing, lifting, bending, speaking, breathing, learning, reading, concentrating, thinking, communicating, and working.</a:t>
            </a:r>
          </a:p>
          <a:p>
            <a:endParaRPr lang="en-US" sz="2300" dirty="0" smtClean="0"/>
          </a:p>
          <a:p>
            <a:r>
              <a:rPr lang="en-US" sz="2300" dirty="0" smtClean="0"/>
              <a:t>Whether the impact of a disability rises to the level of “substantial impairment” is a determination made by a qualified clinician/evaluator.  </a:t>
            </a:r>
          </a:p>
          <a:p>
            <a:endParaRPr lang="en-US" sz="2300" dirty="0" smtClean="0"/>
          </a:p>
          <a:p>
            <a:r>
              <a:rPr lang="en-US" sz="2300" dirty="0" smtClean="0"/>
              <a:t>The specific nature of a disability and how it impacts the individual diagnosed with it can vary greatly, even if the name of the disability is the same.</a:t>
            </a:r>
          </a:p>
          <a:p>
            <a:pPr>
              <a:buNone/>
            </a:pPr>
            <a:endParaRPr lang="en-US" dirty="0" smtClean="0">
              <a:solidFill>
                <a:schemeClr val="accent2">
                  <a:lumMod val="50000"/>
                </a:schemeClr>
              </a:solidFill>
            </a:endParaRPr>
          </a:p>
        </p:txBody>
      </p:sp>
    </p:spTree>
    <p:extLst>
      <p:ext uri="{BB962C8B-B14F-4D97-AF65-F5344CB8AC3E}">
        <p14:creationId xmlns:p14="http://schemas.microsoft.com/office/powerpoint/2010/main" val="385788301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696200" cy="639762"/>
          </a:xfrm>
        </p:spPr>
        <p:txBody>
          <a:bodyPr>
            <a:normAutofit fontScale="90000"/>
          </a:bodyPr>
          <a:lstStyle/>
          <a:p>
            <a:pPr algn="ctr"/>
            <a:r>
              <a:rPr lang="en-US" sz="3700" dirty="0" smtClean="0"/>
              <a:t>Disability Support Services Office</a:t>
            </a:r>
            <a:endParaRPr lang="en-US" sz="3700" dirty="0"/>
          </a:p>
        </p:txBody>
      </p:sp>
      <p:sp>
        <p:nvSpPr>
          <p:cNvPr id="2" name="Content Placeholder 1"/>
          <p:cNvSpPr>
            <a:spLocks noGrp="1"/>
          </p:cNvSpPr>
          <p:nvPr>
            <p:ph sz="quarter" idx="13"/>
          </p:nvPr>
        </p:nvSpPr>
        <p:spPr>
          <a:xfrm>
            <a:off x="457200" y="1036637"/>
            <a:ext cx="8305800" cy="4830763"/>
          </a:xfrm>
        </p:spPr>
        <p:txBody>
          <a:bodyPr>
            <a:normAutofit/>
          </a:bodyPr>
          <a:lstStyle/>
          <a:p>
            <a:pPr marL="0" indent="0">
              <a:buNone/>
            </a:pPr>
            <a:r>
              <a:rPr lang="en-US" dirty="0" smtClean="0"/>
              <a:t>Disability Support Services (DSS) is charged with ensuring that admissions, academic programs, support services, student activities, and campus facilities are accessible to and usable by students who have disclosed documented disabilities. This includes:</a:t>
            </a:r>
          </a:p>
          <a:p>
            <a:pPr>
              <a:buNone/>
            </a:pPr>
            <a:endParaRPr lang="en-US" sz="1700" dirty="0" smtClean="0"/>
          </a:p>
          <a:p>
            <a:r>
              <a:rPr lang="en-US" dirty="0" smtClean="0"/>
              <a:t>Determining eligibility for services &amp; specific accommodations through review of documentation and assessment of individual student needs</a:t>
            </a:r>
          </a:p>
          <a:p>
            <a:r>
              <a:rPr lang="en-US" dirty="0" smtClean="0"/>
              <a:t>Providing adaptive technology to students &amp; training them on usage</a:t>
            </a:r>
          </a:p>
          <a:p>
            <a:r>
              <a:rPr lang="en-US" dirty="0" smtClean="0"/>
              <a:t>Scheduling sign language interpreters</a:t>
            </a:r>
          </a:p>
        </p:txBody>
      </p:sp>
    </p:spTree>
    <p:extLst>
      <p:ext uri="{BB962C8B-B14F-4D97-AF65-F5344CB8AC3E}">
        <p14:creationId xmlns:p14="http://schemas.microsoft.com/office/powerpoint/2010/main" val="109292366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512511" cy="1143000"/>
          </a:xfrm>
        </p:spPr>
        <p:txBody>
          <a:bodyPr/>
          <a:lstStyle/>
          <a:p>
            <a:r>
              <a:rPr lang="en-US" dirty="0" smtClean="0"/>
              <a:t>Con’t</a:t>
            </a:r>
            <a:endParaRPr lang="en-US" dirty="0"/>
          </a:p>
        </p:txBody>
      </p:sp>
      <p:sp>
        <p:nvSpPr>
          <p:cNvPr id="3" name="Content Placeholder 2"/>
          <p:cNvSpPr>
            <a:spLocks noGrp="1"/>
          </p:cNvSpPr>
          <p:nvPr>
            <p:ph sz="quarter" idx="13"/>
          </p:nvPr>
        </p:nvSpPr>
        <p:spPr>
          <a:xfrm>
            <a:off x="457200" y="1447800"/>
            <a:ext cx="8458200" cy="4724400"/>
          </a:xfrm>
        </p:spPr>
        <p:txBody>
          <a:bodyPr>
            <a:normAutofit fontScale="85000" lnSpcReduction="20000"/>
          </a:bodyPr>
          <a:lstStyle/>
          <a:p>
            <a:r>
              <a:rPr lang="en-US" sz="3500" dirty="0" smtClean="0"/>
              <a:t>Consulting with faculty &amp; staff on accommodation administration &amp; disability-related topics</a:t>
            </a:r>
          </a:p>
          <a:p>
            <a:r>
              <a:rPr lang="en-US" sz="3500" dirty="0" smtClean="0"/>
              <a:t>Arranging appropriate campus housing &amp; building access</a:t>
            </a:r>
          </a:p>
          <a:p>
            <a:r>
              <a:rPr lang="en-US" sz="3500" dirty="0" smtClean="0"/>
              <a:t>Connecting students with relevant state and community resources</a:t>
            </a:r>
          </a:p>
          <a:p>
            <a:r>
              <a:rPr lang="en-US" sz="3500" dirty="0" smtClean="0"/>
              <a:t>Teaching self-advocacy skills &amp; explaining disability rights to students </a:t>
            </a:r>
          </a:p>
          <a:p>
            <a:r>
              <a:rPr lang="en-US" sz="3500" dirty="0" smtClean="0"/>
              <a:t>Educating the campus community about disability issues</a:t>
            </a:r>
          </a:p>
          <a:p>
            <a:endParaRPr lang="en-US" dirty="0"/>
          </a:p>
        </p:txBody>
      </p:sp>
    </p:spTree>
    <p:extLst>
      <p:ext uri="{BB962C8B-B14F-4D97-AF65-F5344CB8AC3E}">
        <p14:creationId xmlns:p14="http://schemas.microsoft.com/office/powerpoint/2010/main" val="16844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REGISTRATION</a:t>
            </a:r>
            <a:endParaRPr lang="en-US" dirty="0"/>
          </a:p>
        </p:txBody>
      </p:sp>
      <p:sp>
        <p:nvSpPr>
          <p:cNvPr id="3" name="Content Placeholder 2"/>
          <p:cNvSpPr>
            <a:spLocks noGrp="1"/>
          </p:cNvSpPr>
          <p:nvPr>
            <p:ph sz="quarter" idx="13"/>
          </p:nvPr>
        </p:nvSpPr>
        <p:spPr>
          <a:xfrm>
            <a:off x="457200" y="1447800"/>
            <a:ext cx="7620000" cy="5007936"/>
          </a:xfrm>
        </p:spPr>
        <p:txBody>
          <a:bodyPr>
            <a:normAutofit fontScale="92500" lnSpcReduction="20000"/>
          </a:bodyPr>
          <a:lstStyle/>
          <a:p>
            <a:r>
              <a:rPr lang="en-US" dirty="0" smtClean="0"/>
              <a:t>Students must first self-identify with DSS.</a:t>
            </a:r>
          </a:p>
          <a:p>
            <a:r>
              <a:rPr lang="en-US" dirty="0" smtClean="0"/>
              <a:t>Students must complete an intake process.</a:t>
            </a:r>
          </a:p>
          <a:p>
            <a:r>
              <a:rPr lang="en-US" dirty="0" smtClean="0"/>
              <a:t>Students must sign a release of information form and DSS service agreement form.</a:t>
            </a:r>
          </a:p>
          <a:p>
            <a:r>
              <a:rPr lang="en-US" dirty="0" smtClean="0"/>
              <a:t>Students must provide current documentation.</a:t>
            </a:r>
          </a:p>
          <a:p>
            <a:pPr lvl="1"/>
            <a:r>
              <a:rPr lang="en-US" dirty="0" smtClean="0"/>
              <a:t>Documentation must be </a:t>
            </a:r>
          </a:p>
          <a:p>
            <a:r>
              <a:rPr lang="en-US" sz="1900" dirty="0"/>
              <a:t>Per the law, documentation must have been: </a:t>
            </a:r>
          </a:p>
          <a:p>
            <a:pPr lvl="1"/>
            <a:r>
              <a:rPr lang="en-US" sz="1900" dirty="0"/>
              <a:t>Completed within the last three (3) years </a:t>
            </a:r>
          </a:p>
          <a:p>
            <a:pPr lvl="1"/>
            <a:r>
              <a:rPr lang="en-US" sz="1900" dirty="0"/>
              <a:t>Statement of diagnosis &amp; functional limitations </a:t>
            </a:r>
          </a:p>
          <a:p>
            <a:pPr lvl="1"/>
            <a:r>
              <a:rPr lang="en-US" sz="1900" dirty="0"/>
              <a:t>Description of methods/tests used for diagnosis </a:t>
            </a:r>
          </a:p>
          <a:p>
            <a:pPr lvl="1"/>
            <a:r>
              <a:rPr lang="en-US" sz="1900" dirty="0"/>
              <a:t>Inclusion of relevant educational history (i.e. previous accommodations) </a:t>
            </a:r>
          </a:p>
          <a:p>
            <a:pPr lvl="1"/>
            <a:r>
              <a:rPr lang="en-US" sz="1900" dirty="0"/>
              <a:t>Recommendations for specific accommodations </a:t>
            </a:r>
          </a:p>
          <a:p>
            <a:pPr lvl="1"/>
            <a:r>
              <a:rPr lang="en-US" sz="1900" dirty="0"/>
              <a:t>Signature of a qualified clinician/evaluator</a:t>
            </a:r>
          </a:p>
          <a:p>
            <a:pPr marL="640080" lvl="2" indent="0">
              <a:buNone/>
            </a:pPr>
            <a:r>
              <a:rPr lang="en-US" dirty="0" smtClean="0"/>
              <a:t> </a:t>
            </a:r>
            <a:endParaRPr lang="en-US" dirty="0"/>
          </a:p>
        </p:txBody>
      </p:sp>
    </p:spTree>
    <p:extLst>
      <p:ext uri="{BB962C8B-B14F-4D97-AF65-F5344CB8AC3E}">
        <p14:creationId xmlns:p14="http://schemas.microsoft.com/office/powerpoint/2010/main" val="2598430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381001"/>
            <a:ext cx="7620000" cy="609599"/>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7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Understanding “Reasonable”</a:t>
            </a:r>
            <a:endParaRPr kumimoji="0" lang="en-US" sz="37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 name="Subtitle 2"/>
          <p:cNvSpPr txBox="1">
            <a:spLocks/>
          </p:cNvSpPr>
          <p:nvPr/>
        </p:nvSpPr>
        <p:spPr>
          <a:xfrm>
            <a:off x="304800" y="1371600"/>
            <a:ext cx="7848600" cy="4800600"/>
          </a:xfrm>
          <a:prstGeom prst="rect">
            <a:avLst/>
          </a:prstGeom>
        </p:spPr>
        <p:txBody>
          <a:bodyPr vert="horz">
            <a:normAutofit lnSpcReduction="10000"/>
          </a:bodyPr>
          <a:lstStyle/>
          <a:p>
            <a:pPr marR="0" lvl="0"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An accommodation may be considered reasonable if it alters curriculum delivery and evaluation methods</a:t>
            </a:r>
            <a:r>
              <a:rPr kumimoji="0" lang="en-US" sz="2700" b="1" i="0" u="none" strike="noStrike" kern="1200" cap="none" spc="0" normalizeH="0" baseline="0" noProof="0" dirty="0" smtClean="0">
                <a:ln>
                  <a:noFill/>
                </a:ln>
                <a:solidFill>
                  <a:schemeClr val="tx1"/>
                </a:solidFill>
                <a:effectLst/>
                <a:uLnTx/>
                <a:uFillTx/>
                <a:latin typeface="+mn-lt"/>
                <a:ea typeface="+mn-ea"/>
                <a:cs typeface="+mn-cs"/>
              </a:rPr>
              <a:t> without</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altering basic content or curriculum. It cannot: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aren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Place undue financial or administrative burden on the institution.</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aren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Disrupt the ability of other students to learn in a safe and stable environment.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aren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Substantially alter an essential element of the academic curriculum.</a:t>
            </a:r>
          </a:p>
          <a:p>
            <a:pPr marL="514350" marR="0" lvl="0" indent="-514350" algn="l" defTabSz="914400" rtl="0" eaLnBrk="1" fontAlgn="auto" latinLnBrk="0" hangingPunct="1">
              <a:lnSpc>
                <a:spcPct val="100000"/>
              </a:lnSpc>
              <a:spcBef>
                <a:spcPts val="400"/>
              </a:spcBef>
              <a:spcAft>
                <a:spcPts val="0"/>
              </a:spcAft>
              <a:buClr>
                <a:schemeClr val="accent1"/>
              </a:buClr>
              <a:buSzPct val="68000"/>
              <a:buFont typeface="Wingdings 3"/>
              <a:buAutoNum type="arabicParen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5660650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noGrp="1"/>
          </p:cNvSpPr>
          <p:nvPr>
            <p:ph sz="quarter" idx="13"/>
          </p:nvPr>
        </p:nvSpPr>
        <p:spPr>
          <a:xfrm>
            <a:off x="228600" y="2286000"/>
            <a:ext cx="8763000" cy="3352800"/>
          </a:xfrm>
          <a:prstGeom prst="rect">
            <a:avLst/>
          </a:prstGeom>
          <a:ln>
            <a:solidFill>
              <a:schemeClr val="bg2">
                <a:lumMod val="25000"/>
              </a:schemeClr>
            </a:solidFill>
          </a:ln>
          <a:effectLst>
            <a:glow rad="139700">
              <a:schemeClr val="accent4">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lIns="91440" tIns="45720" rIns="91440" bIns="45720" numCol="2" rtlCol="0">
            <a:normAutofit fontScale="4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u="sng" noProof="0" dirty="0" smtClean="0">
              <a:solidFill>
                <a:schemeClr val="accent3">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noProof="0" dirty="0" smtClean="0">
                <a:solidFill>
                  <a:schemeClr val="accent1">
                    <a:lumMod val="75000"/>
                  </a:schemeClr>
                </a:solidFill>
              </a:rPr>
              <a:t>Likely Reasonable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dirty="0" smtClean="0">
                <a:ln>
                  <a:noFill/>
                </a:ln>
                <a:solidFill>
                  <a:schemeClr val="accent1">
                    <a:lumMod val="75000"/>
                  </a:schemeClr>
                </a:solidFill>
                <a:effectLst/>
                <a:uLnTx/>
                <a:uFillTx/>
                <a:latin typeface="+mn-lt"/>
                <a:ea typeface="+mn-ea"/>
                <a:cs typeface="+mn-cs"/>
              </a:rPr>
              <a:t>Use of an audio recorder to</a:t>
            </a:r>
            <a:r>
              <a:rPr kumimoji="0" lang="en-US" sz="2900" b="0" i="0" u="none" strike="noStrike" kern="1200" cap="none" spc="0" normalizeH="0" dirty="0" smtClean="0">
                <a:ln>
                  <a:noFill/>
                </a:ln>
                <a:solidFill>
                  <a:schemeClr val="accent1">
                    <a:lumMod val="75000"/>
                  </a:schemeClr>
                </a:solidFill>
                <a:effectLst/>
                <a:uLnTx/>
                <a:uFillTx/>
                <a:latin typeface="+mn-lt"/>
                <a:ea typeface="+mn-ea"/>
                <a:cs typeface="+mn-cs"/>
              </a:rPr>
              <a:t> capture</a:t>
            </a:r>
            <a:r>
              <a:rPr kumimoji="0" lang="en-US" sz="2900" b="0" i="0" u="none" strike="noStrike" kern="1200" cap="none" spc="0" normalizeH="0" baseline="0" dirty="0" smtClean="0">
                <a:ln>
                  <a:noFill/>
                </a:ln>
                <a:solidFill>
                  <a:schemeClr val="accent1">
                    <a:lumMod val="75000"/>
                  </a:schemeClr>
                </a:solidFill>
                <a:effectLst/>
                <a:uLnTx/>
                <a:uFillTx/>
                <a:latin typeface="+mn-lt"/>
                <a:ea typeface="+mn-ea"/>
                <a:cs typeface="+mn-cs"/>
              </a:rPr>
              <a:t> lecture material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000" b="0" i="0" u="none" strike="noStrike" kern="1200" cap="none" spc="0" normalizeH="0" baseline="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noProof="0" dirty="0" smtClean="0">
                <a:solidFill>
                  <a:schemeClr val="accent1">
                    <a:lumMod val="75000"/>
                  </a:schemeClr>
                </a:solidFill>
              </a:rPr>
              <a:t>Sign language interpreters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0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noProof="0" dirty="0" smtClean="0">
                <a:solidFill>
                  <a:schemeClr val="accent1">
                    <a:lumMod val="75000"/>
                  </a:schemeClr>
                </a:solidFill>
              </a:rPr>
              <a:t>Written materials converted to Braille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noProof="0" dirty="0" smtClean="0">
                <a:solidFill>
                  <a:schemeClr val="accent1">
                    <a:lumMod val="75000"/>
                  </a:schemeClr>
                </a:solidFill>
              </a:rPr>
              <a:t>Additional time to complete in-class exams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dirty="0" smtClean="0">
                <a:ln>
                  <a:noFill/>
                </a:ln>
                <a:solidFill>
                  <a:schemeClr val="accent1">
                    <a:lumMod val="75000"/>
                  </a:schemeClr>
                </a:solidFill>
                <a:effectLst/>
                <a:uLnTx/>
                <a:uFillTx/>
                <a:latin typeface="+mn-lt"/>
                <a:ea typeface="+mn-ea"/>
                <a:cs typeface="+mn-cs"/>
              </a:rPr>
              <a:t>Alternative means of assessing class participation level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dirty="0" smtClean="0">
                <a:solidFill>
                  <a:schemeClr val="accent1">
                    <a:lumMod val="75000"/>
                  </a:schemeClr>
                </a:solidFill>
              </a:rPr>
              <a:t>Changing a class location to ground level</a:t>
            </a:r>
            <a:endParaRPr kumimoji="0" lang="en-US" sz="2900" b="0" i="0" u="none" strike="noStrike" kern="1200" cap="none" spc="0" normalizeH="0" baseline="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noProof="0" dirty="0" smtClean="0">
                <a:solidFill>
                  <a:schemeClr val="accent1">
                    <a:lumMod val="75000"/>
                  </a:schemeClr>
                </a:solidFill>
              </a:rPr>
              <a:t>Likely Unreasonable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noProof="0" dirty="0" smtClean="0">
                <a:solidFill>
                  <a:schemeClr val="accent1">
                    <a:lumMod val="75000"/>
                  </a:schemeClr>
                </a:solidFill>
              </a:rPr>
              <a:t>Use of a “talking dictionary” during lecture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noProof="0" dirty="0" smtClean="0">
              <a:solidFill>
                <a:schemeClr val="accent1">
                  <a:lumMod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dirty="0" smtClean="0">
                <a:ln>
                  <a:noFill/>
                </a:ln>
                <a:solidFill>
                  <a:schemeClr val="accent1">
                    <a:lumMod val="75000"/>
                  </a:schemeClr>
                </a:solidFill>
                <a:effectLst/>
                <a:uLnTx/>
                <a:uFillTx/>
                <a:latin typeface="+mn-lt"/>
                <a:ea typeface="+mn-ea"/>
                <a:cs typeface="+mn-cs"/>
              </a:rPr>
              <a:t>Excessive or indefinite leave of absence from class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100" b="0" i="0" u="none" strike="noStrike" kern="1200" cap="none" spc="0" normalizeH="0" baseline="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noProof="0" dirty="0" smtClean="0">
                <a:ln>
                  <a:noFill/>
                </a:ln>
                <a:solidFill>
                  <a:schemeClr val="accent1">
                    <a:lumMod val="75000"/>
                  </a:schemeClr>
                </a:solidFill>
                <a:effectLst/>
                <a:uLnTx/>
                <a:uFillTx/>
                <a:latin typeface="+mn-lt"/>
                <a:ea typeface="+mn-ea"/>
                <a:cs typeface="+mn-cs"/>
              </a:rPr>
              <a:t>Reduction/elimination of assignments from course syllabus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900" dirty="0" smtClean="0">
                <a:solidFill>
                  <a:schemeClr val="accent1">
                    <a:lumMod val="75000"/>
                  </a:schemeClr>
                </a:solidFill>
              </a:rPr>
              <a:t>Essential course requirement substitutions for a given major</a:t>
            </a:r>
            <a:endParaRPr kumimoji="0" lang="en-US" sz="29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0" i="0" u="none" strike="noStrike" kern="1200" cap="none" spc="0" normalizeH="0" baseline="0" noProof="0" dirty="0" smtClean="0">
                <a:ln>
                  <a:noFill/>
                </a:ln>
                <a:solidFill>
                  <a:schemeClr val="accent1">
                    <a:lumMod val="75000"/>
                  </a:schemeClr>
                </a:solidFill>
                <a:effectLst/>
                <a:uLnTx/>
                <a:uFillTx/>
                <a:latin typeface="+mn-lt"/>
                <a:ea typeface="+mn-ea"/>
                <a:cs typeface="+mn-cs"/>
              </a:rPr>
              <a:t>Retroactive accommodation requests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6" name="TextBox 5"/>
          <p:cNvSpPr txBox="1"/>
          <p:nvPr/>
        </p:nvSpPr>
        <p:spPr>
          <a:xfrm>
            <a:off x="0" y="609600"/>
            <a:ext cx="8153400" cy="1015663"/>
          </a:xfrm>
          <a:prstGeom prst="rect">
            <a:avLst/>
          </a:prstGeom>
          <a:noFill/>
        </p:spPr>
        <p:txBody>
          <a:bodyPr wrap="square" rtlCol="0">
            <a:spAutoFit/>
          </a:bodyPr>
          <a:lstStyle/>
          <a:p>
            <a:r>
              <a:rPr lang="en-US" sz="2000" dirty="0" smtClean="0"/>
              <a:t>The examples below are general and are not intended to be definite or universal. The determination of reasonableness can vary based on the student’s disability &amp; the specific course of study.</a:t>
            </a:r>
            <a:endParaRPr lang="en-US" sz="2000" dirty="0"/>
          </a:p>
        </p:txBody>
      </p:sp>
    </p:spTree>
    <p:extLst>
      <p:ext uri="{BB962C8B-B14F-4D97-AF65-F5344CB8AC3E}">
        <p14:creationId xmlns:p14="http://schemas.microsoft.com/office/powerpoint/2010/main" val="39591708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1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1000"/>
                                        <p:tgtEl>
                                          <p:spTgt spid="4">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11" end="11"/>
                                            </p:txEl>
                                          </p:spTgt>
                                        </p:tgtEl>
                                        <p:attrNameLst>
                                          <p:attrName>style.visibility</p:attrName>
                                        </p:attrNameLst>
                                      </p:cBhvr>
                                      <p:to>
                                        <p:strVal val="visible"/>
                                      </p:to>
                                    </p:set>
                                    <p:animEffect transition="in" filter="fade">
                                      <p:cBhvr>
                                        <p:cTn id="30" dur="1000"/>
                                        <p:tgtEl>
                                          <p:spTgt spid="4">
                                            <p:txEl>
                                              <p:pRg st="11" end="1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animEffect transition="in" filter="fade">
                                      <p:cBhvr>
                                        <p:cTn id="33" dur="1000"/>
                                        <p:tgtEl>
                                          <p:spTgt spid="4">
                                            <p:txEl>
                                              <p:pRg st="13" end="1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17" end="17"/>
                                            </p:txEl>
                                          </p:spTgt>
                                        </p:tgtEl>
                                        <p:attrNameLst>
                                          <p:attrName>style.visibility</p:attrName>
                                        </p:attrNameLst>
                                      </p:cBhvr>
                                      <p:to>
                                        <p:strVal val="visible"/>
                                      </p:to>
                                    </p:set>
                                    <p:animEffect transition="in" filter="fade">
                                      <p:cBhvr>
                                        <p:cTn id="36" dur="1000"/>
                                        <p:tgtEl>
                                          <p:spTgt spid="4">
                                            <p:txEl>
                                              <p:pRg st="17" end="1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19" end="19"/>
                                            </p:txEl>
                                          </p:spTgt>
                                        </p:tgtEl>
                                        <p:attrNameLst>
                                          <p:attrName>style.visibility</p:attrName>
                                        </p:attrNameLst>
                                      </p:cBhvr>
                                      <p:to>
                                        <p:strVal val="visible"/>
                                      </p:to>
                                    </p:set>
                                    <p:animEffect transition="in" filter="fade">
                                      <p:cBhvr>
                                        <p:cTn id="39" dur="1000"/>
                                        <p:tgtEl>
                                          <p:spTgt spid="4">
                                            <p:txEl>
                                              <p:pRg st="19" end="19"/>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21" end="21"/>
                                            </p:txEl>
                                          </p:spTgt>
                                        </p:tgtEl>
                                        <p:attrNameLst>
                                          <p:attrName>style.visibility</p:attrName>
                                        </p:attrNameLst>
                                      </p:cBhvr>
                                      <p:to>
                                        <p:strVal val="visible"/>
                                      </p:to>
                                    </p:set>
                                    <p:animEffect transition="in" filter="fade">
                                      <p:cBhvr>
                                        <p:cTn id="42" dur="1000"/>
                                        <p:tgtEl>
                                          <p:spTgt spid="4">
                                            <p:txEl>
                                              <p:pRg st="21" end="2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xEl>
                                              <p:pRg st="23" end="23"/>
                                            </p:txEl>
                                          </p:spTgt>
                                        </p:tgtEl>
                                        <p:attrNameLst>
                                          <p:attrName>style.visibility</p:attrName>
                                        </p:attrNameLst>
                                      </p:cBhvr>
                                      <p:to>
                                        <p:strVal val="visible"/>
                                      </p:to>
                                    </p:set>
                                    <p:animEffect transition="in" filter="fade">
                                      <p:cBhvr>
                                        <p:cTn id="45" dur="1000"/>
                                        <p:tgtEl>
                                          <p:spTgt spid="4">
                                            <p:txEl>
                                              <p:pRg st="23" end="23"/>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txEl>
                                              <p:pRg st="25" end="25"/>
                                            </p:txEl>
                                          </p:spTgt>
                                        </p:tgtEl>
                                        <p:attrNameLst>
                                          <p:attrName>style.visibility</p:attrName>
                                        </p:attrNameLst>
                                      </p:cBhvr>
                                      <p:to>
                                        <p:strVal val="visible"/>
                                      </p:to>
                                    </p:set>
                                    <p:animEffect transition="in" filter="fade">
                                      <p:cBhvr>
                                        <p:cTn id="48" dur="1000"/>
                                        <p:tgtEl>
                                          <p:spTgt spid="4">
                                            <p:txEl>
                                              <p:pRg st="25" end="25"/>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txEl>
                                              <p:pRg st="27" end="27"/>
                                            </p:txEl>
                                          </p:spTgt>
                                        </p:tgtEl>
                                        <p:attrNameLst>
                                          <p:attrName>style.visibility</p:attrName>
                                        </p:attrNameLst>
                                      </p:cBhvr>
                                      <p:to>
                                        <p:strVal val="visible"/>
                                      </p:to>
                                    </p:set>
                                    <p:animEffect transition="in" filter="fade">
                                      <p:cBhvr>
                                        <p:cTn id="51" dur="1000"/>
                                        <p:tgtEl>
                                          <p:spTgt spid="4">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build="allAtOnce"/>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176</TotalTime>
  <Words>2011</Words>
  <Application>Microsoft Office PowerPoint</Application>
  <PresentationFormat>On-screen Show (4:3)</PresentationFormat>
  <Paragraphs>174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PowerPoint Presentation</vt:lpstr>
      <vt:lpstr>Categories</vt:lpstr>
      <vt:lpstr>LEGAL BASIS</vt:lpstr>
      <vt:lpstr>Definition of Disability</vt:lpstr>
      <vt:lpstr>Disability Support Services Office</vt:lpstr>
      <vt:lpstr>Con’t</vt:lpstr>
      <vt:lpstr>REGISTRATION</vt:lpstr>
      <vt:lpstr>PowerPoint Presentation</vt:lpstr>
      <vt:lpstr>PowerPoint Presentation</vt:lpstr>
      <vt:lpstr>Accessibility Letter</vt:lpstr>
      <vt:lpstr>PowerPoint Presentation</vt:lpstr>
      <vt:lpstr>BE AWARE OF…</vt:lpstr>
      <vt:lpstr>PowerPoint Presentation</vt:lpstr>
      <vt:lpstr>DO NOT . . . </vt:lpstr>
      <vt:lpstr>Basic Etiquette &amp; Language</vt:lpstr>
      <vt:lpstr>Basic rule of thumb…</vt:lpstr>
      <vt:lpstr>Remember . . . </vt:lpstr>
      <vt:lpstr>For Further Information . . . </vt:lpstr>
    </vt:vector>
  </TitlesOfParts>
  <Company>Trinity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TRINITY INSTITUTE PRESENTS</dc:title>
  <dc:creator>mcmanuski</dc:creator>
  <cp:lastModifiedBy>toliverk</cp:lastModifiedBy>
  <cp:revision>20</cp:revision>
  <cp:lastPrinted>2014-02-11T22:30:55Z</cp:lastPrinted>
  <dcterms:created xsi:type="dcterms:W3CDTF">2014-02-11T19:54:28Z</dcterms:created>
  <dcterms:modified xsi:type="dcterms:W3CDTF">2014-10-21T13:51:18Z</dcterms:modified>
</cp:coreProperties>
</file>