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2" r:id="rId3"/>
    <p:sldId id="296" r:id="rId4"/>
    <p:sldId id="257" r:id="rId5"/>
    <p:sldId id="259" r:id="rId6"/>
    <p:sldId id="298" r:id="rId7"/>
    <p:sldId id="260" r:id="rId8"/>
    <p:sldId id="261" r:id="rId9"/>
    <p:sldId id="262" r:id="rId10"/>
    <p:sldId id="263" r:id="rId11"/>
    <p:sldId id="297" r:id="rId12"/>
    <p:sldId id="265" r:id="rId13"/>
    <p:sldId id="266" r:id="rId14"/>
    <p:sldId id="267" r:id="rId15"/>
    <p:sldId id="276" r:id="rId16"/>
    <p:sldId id="268" r:id="rId17"/>
    <p:sldId id="270" r:id="rId18"/>
    <p:sldId id="293" r:id="rId19"/>
    <p:sldId id="269" r:id="rId20"/>
    <p:sldId id="272" r:id="rId21"/>
    <p:sldId id="271" r:id="rId22"/>
    <p:sldId id="294" r:id="rId23"/>
    <p:sldId id="273" r:id="rId24"/>
    <p:sldId id="274" r:id="rId25"/>
    <p:sldId id="275" r:id="rId26"/>
    <p:sldId id="290" r:id="rId27"/>
    <p:sldId id="287" r:id="rId28"/>
    <p:sldId id="288" r:id="rId29"/>
    <p:sldId id="289" r:id="rId30"/>
    <p:sldId id="295" r:id="rId31"/>
    <p:sldId id="279" r:id="rId32"/>
    <p:sldId id="277" r:id="rId33"/>
    <p:sldId id="278" r:id="rId34"/>
    <p:sldId id="281" r:id="rId35"/>
    <p:sldId id="282" r:id="rId36"/>
    <p:sldId id="283" r:id="rId37"/>
    <p:sldId id="285" r:id="rId38"/>
    <p:sldId id="284" r:id="rId39"/>
    <p:sldId id="286" r:id="rId40"/>
    <p:sldId id="258" r:id="rId41"/>
  </p:sldIdLst>
  <p:sldSz cx="12192000" cy="6858000"/>
  <p:notesSz cx="7010400" cy="9236075"/>
  <p:custShowLst>
    <p:custShow name="PGS-orientation_1-9-2020" id="0">
      <p:sldLst>
        <p:sld r:id="rId2"/>
        <p:sld r:id="rId3"/>
        <p:sld r:id="rId4"/>
        <p:sld r:id="rId5"/>
        <p:sld r:id="rId6"/>
        <p:sld r:id="rId7"/>
        <p:sld r:id="rId10"/>
        <p:sld r:id="rId8"/>
        <p:sld r:id="rId12"/>
        <p:sld r:id="rId13"/>
        <p:sld r:id="rId14"/>
        <p:sld r:id="rId14"/>
        <p:sld r:id="rId18"/>
        <p:sld r:id="rId19"/>
        <p:sld r:id="rId20"/>
        <p:sld r:id="rId21"/>
        <p:sld r:id="rId25"/>
        <p:sld r:id="rId27"/>
        <p:sld r:id="rId28"/>
        <p:sld r:id="rId29"/>
        <p:sld r:id="rId34"/>
        <p:sld r:id="rId39"/>
        <p:sld r:id="rId41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4" autoAdjust="0"/>
    <p:restoredTop sz="88986" autoAdjust="0"/>
  </p:normalViewPr>
  <p:slideViewPr>
    <p:cSldViewPr>
      <p:cViewPr varScale="1">
        <p:scale>
          <a:sx n="68" d="100"/>
          <a:sy n="68" d="100"/>
        </p:scale>
        <p:origin x="17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CFCDF-C648-4724-8320-85F4DC09E301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A269C-203A-44DB-8DED-9BAB5C539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44AB-1ED4-4796-A50F-5316C36B7D14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16D51-191D-47E1-8987-24E076F94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1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18" descr="Trinity Logo in Color for Clipar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45" y="228875"/>
            <a:ext cx="2133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57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1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7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6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9795" y="6407572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4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0" y="6407572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6456" y="6407572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800" b="1">
                <a:solidFill>
                  <a:srgbClr val="FFC000"/>
                </a:solidFill>
              </a:defRPr>
            </a:lvl1pPr>
          </a:lstStyle>
          <a:p>
            <a:fld id="{6BEDA718-BCDD-414D-A2C5-71EE39ACB5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6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page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nitydc.edu/policies/plagiarism/" TargetMode="External"/><Relationship Id="rId2" Type="http://schemas.openxmlformats.org/officeDocument/2006/relationships/hyperlink" Target="http://owl.english.purdue.edu/owl/resource/563/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Honesty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Avoiding Plagiarism the Easy Way</a:t>
            </a:r>
          </a:p>
          <a:p>
            <a:r>
              <a:rPr lang="en-US" dirty="0" smtClean="0"/>
              <a:t>Dr. Kelley Wood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cite and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then do they write ?</a:t>
            </a:r>
          </a:p>
          <a:p>
            <a:pPr lvl="1"/>
            <a:r>
              <a:rPr lang="en-US" dirty="0" smtClean="0"/>
              <a:t>To advance the accumulation of knowledge in their field</a:t>
            </a:r>
          </a:p>
          <a:p>
            <a:pPr lvl="1"/>
            <a:r>
              <a:rPr lang="en-US" dirty="0" smtClean="0"/>
              <a:t>To fill in the gaps in that knowledge</a:t>
            </a:r>
          </a:p>
          <a:p>
            <a:r>
              <a:rPr lang="en-US" dirty="0" smtClean="0"/>
              <a:t>Ok, let’s be  real </a:t>
            </a:r>
          </a:p>
          <a:p>
            <a:pPr lvl="1"/>
            <a:r>
              <a:rPr lang="en-US" dirty="0" smtClean="0"/>
              <a:t>For rank and tenure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</a:t>
            </a:r>
            <a:r>
              <a:rPr lang="en-US" dirty="0"/>
              <a:t>it is very important to recognize these </a:t>
            </a:r>
            <a:r>
              <a:rPr lang="en-US" i="1" dirty="0"/>
              <a:t>volunteers </a:t>
            </a:r>
            <a:r>
              <a:rPr lang="en-US" dirty="0"/>
              <a:t>in the advancement of learning and knowledge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then is plagiarism?</a:t>
            </a:r>
          </a:p>
          <a:p>
            <a:pPr lvl="1"/>
            <a:r>
              <a:rPr lang="en-US" dirty="0" smtClean="0"/>
              <a:t>Plagiarism is the act of taking someone else’s ideas, words, research, or other intellectual or artistic work, and </a:t>
            </a:r>
            <a:r>
              <a:rPr lang="en-US" b="1" i="1" dirty="0" smtClean="0">
                <a:solidFill>
                  <a:srgbClr val="FFC000"/>
                </a:solidFill>
              </a:rPr>
              <a:t>presenting them as if they were your own</a:t>
            </a:r>
            <a:r>
              <a:rPr lang="en-US" dirty="0" smtClean="0"/>
              <a:t>. Sometimes, identifying an act of plagiarism is easy (Trinity Washington University, 2012).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are all obvious instances of plagiarism:</a:t>
            </a:r>
          </a:p>
          <a:p>
            <a:pPr lvl="1"/>
            <a:r>
              <a:rPr lang="en-US" sz="2800" dirty="0"/>
              <a:t>Downloading or purchasing a paper from the </a:t>
            </a:r>
            <a:r>
              <a:rPr lang="en-US" sz="2800" dirty="0" smtClean="0"/>
              <a:t>internet</a:t>
            </a:r>
            <a:endParaRPr lang="en-US" sz="2800" dirty="0"/>
          </a:p>
          <a:p>
            <a:pPr lvl="1"/>
            <a:r>
              <a:rPr lang="en-US" sz="2800" dirty="0"/>
              <a:t>Using whole paragraphs from a book, article, or online source without quotation marks and </a:t>
            </a:r>
            <a:r>
              <a:rPr lang="en-US" sz="2800" dirty="0" smtClean="0"/>
              <a:t>attribution</a:t>
            </a:r>
            <a:endParaRPr lang="en-US" sz="2800" dirty="0"/>
          </a:p>
          <a:p>
            <a:pPr lvl="1"/>
            <a:r>
              <a:rPr lang="en-US" sz="2800" dirty="0"/>
              <a:t>Submitting a research report written by a friend as your own </a:t>
            </a:r>
            <a:r>
              <a:rPr lang="en-US" sz="2800" dirty="0" smtClean="0"/>
              <a:t>work</a:t>
            </a:r>
            <a:endParaRPr lang="en-US" sz="4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universities, publishers, publishing manuals, and writing style guides allow you to not cite common knowledge</a:t>
            </a:r>
          </a:p>
          <a:p>
            <a:r>
              <a:rPr lang="en-US" dirty="0" smtClean="0"/>
              <a:t>For academic, scholarly writing keep this to very simple constructs</a:t>
            </a:r>
          </a:p>
          <a:p>
            <a:pPr lvl="1"/>
            <a:r>
              <a:rPr lang="en-US" dirty="0" smtClean="0"/>
              <a:t>Lincoln gave the Gettysburg Address</a:t>
            </a:r>
          </a:p>
          <a:p>
            <a:pPr lvl="1"/>
            <a:r>
              <a:rPr lang="en-US" dirty="0" smtClean="0"/>
              <a:t>Van Gogh was an impressionist</a:t>
            </a:r>
          </a:p>
          <a:p>
            <a:pPr lvl="1"/>
            <a:r>
              <a:rPr lang="en-US" dirty="0" smtClean="0"/>
              <a:t>Jefferson, Adams, and Franklin framed the Constitution of the United States of America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“</a:t>
            </a:r>
            <a:r>
              <a:rPr lang="en-US" dirty="0" smtClean="0"/>
              <a:t>Material is probably common knowledge if . . .</a:t>
            </a:r>
          </a:p>
          <a:p>
            <a:pPr lvl="1"/>
            <a:r>
              <a:rPr lang="en-US" dirty="0" smtClean="0"/>
              <a:t>You find the same information undocumented in at least five other sources</a:t>
            </a:r>
          </a:p>
          <a:p>
            <a:pPr lvl="1"/>
            <a:r>
              <a:rPr lang="en-US" dirty="0" smtClean="0"/>
              <a:t>You think it is information that your readers will already know</a:t>
            </a:r>
          </a:p>
          <a:p>
            <a:pPr lvl="1"/>
            <a:r>
              <a:rPr lang="en-US" dirty="0" smtClean="0"/>
              <a:t>You think a person could easily find the information with general reference sources (The Purdue Online Writing Lab, as cited in Trinity Washington University, 2012)”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yourself</a:t>
            </a:r>
          </a:p>
          <a:p>
            <a:pPr lvl="1"/>
            <a:r>
              <a:rPr lang="en-US" sz="3200" dirty="0" smtClean="0"/>
              <a:t>Most of what you reference to support your logic (argument) will be known in your academic field</a:t>
            </a:r>
          </a:p>
          <a:p>
            <a:pPr lvl="1"/>
            <a:r>
              <a:rPr lang="en-US" sz="3200" dirty="0" smtClean="0"/>
              <a:t>However, this is specialized knowledge </a:t>
            </a:r>
          </a:p>
          <a:p>
            <a:pPr lvl="2"/>
            <a:r>
              <a:rPr lang="en-US" sz="2800" dirty="0"/>
              <a:t>Y</a:t>
            </a:r>
            <a:r>
              <a:rPr lang="en-US" sz="2800" dirty="0" smtClean="0"/>
              <a:t>ou should cite the referenced works</a:t>
            </a:r>
          </a:p>
          <a:p>
            <a:r>
              <a:rPr lang="en-US" dirty="0" smtClean="0"/>
              <a:t>Be safe, cite and reference!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Submitting another work already published </a:t>
            </a:r>
          </a:p>
          <a:p>
            <a:pPr lvl="1"/>
            <a:r>
              <a:rPr lang="en-US" dirty="0" smtClean="0"/>
              <a:t>This applies to academic assignments in particular</a:t>
            </a:r>
          </a:p>
          <a:p>
            <a:pPr lvl="1"/>
            <a:r>
              <a:rPr lang="en-US" dirty="0" smtClean="0"/>
              <a:t>If you used a paper in one course and make a few minor alterations</a:t>
            </a:r>
          </a:p>
          <a:p>
            <a:pPr lvl="2"/>
            <a:r>
              <a:rPr lang="en-US" dirty="0" smtClean="0"/>
              <a:t>This is plagiarism (see the ugly truth below)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Self-plagiarism</a:t>
            </a:r>
          </a:p>
          <a:p>
            <a:pPr lvl="1"/>
            <a:r>
              <a:rPr lang="en-US" dirty="0" smtClean="0"/>
              <a:t>Previously published (submitted) work must undergo substantial revision</a:t>
            </a:r>
          </a:p>
          <a:p>
            <a:pPr lvl="2"/>
            <a:r>
              <a:rPr lang="en-US" dirty="0" smtClean="0"/>
              <a:t>Materially extended</a:t>
            </a:r>
          </a:p>
          <a:p>
            <a:pPr lvl="2"/>
            <a:r>
              <a:rPr lang="en-US" dirty="0" smtClean="0"/>
              <a:t>Must acknowledge previous work </a:t>
            </a:r>
          </a:p>
          <a:p>
            <a:pPr lvl="3"/>
            <a:r>
              <a:rPr lang="en-US" dirty="0" smtClean="0"/>
              <a:t>That means cite and reference your previous work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students found to have plagiarized are dismissed and are not readmitted</a:t>
            </a:r>
          </a:p>
          <a:p>
            <a:pPr lvl="1"/>
            <a:r>
              <a:rPr lang="en-US" dirty="0" smtClean="0"/>
              <a:t>One strike and you are out</a:t>
            </a:r>
          </a:p>
          <a:p>
            <a:r>
              <a:rPr lang="en-US" dirty="0" smtClean="0"/>
              <a:t>Faculty and aware of plagiarism or cheating must forward the case to the Deans </a:t>
            </a:r>
          </a:p>
          <a:p>
            <a:r>
              <a:rPr lang="en-US" dirty="0" smtClean="0"/>
              <a:t>Deans determine to send to the Academic Honesty Review Board (</a:t>
            </a:r>
            <a:r>
              <a:rPr lang="en-US" dirty="0" err="1" smtClean="0"/>
              <a:t>AHRB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Academic Integrity</a:t>
            </a:r>
          </a:p>
          <a:p>
            <a:pPr lvl="1"/>
            <a:r>
              <a:rPr lang="en-US" dirty="0" smtClean="0"/>
              <a:t>Why should we avoid plagiarism?</a:t>
            </a:r>
          </a:p>
          <a:p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Elements of the parenthetical citation</a:t>
            </a:r>
          </a:p>
          <a:p>
            <a:pPr lvl="1"/>
            <a:r>
              <a:rPr lang="en-US" dirty="0" smtClean="0"/>
              <a:t>Elements of the references in the reference list</a:t>
            </a:r>
          </a:p>
          <a:p>
            <a:pPr lvl="1"/>
            <a:r>
              <a:rPr lang="en-US" dirty="0" smtClean="0"/>
              <a:t>Types of sources in the reference list</a:t>
            </a:r>
          </a:p>
          <a:p>
            <a:r>
              <a:rPr lang="en-US" dirty="0" smtClean="0"/>
              <a:t>Practical Exercises</a:t>
            </a:r>
          </a:p>
          <a:p>
            <a:pPr lvl="1"/>
            <a:r>
              <a:rPr lang="en-US" dirty="0" smtClean="0"/>
              <a:t>The art of summarization</a:t>
            </a:r>
          </a:p>
          <a:p>
            <a:pPr lvl="1"/>
            <a:r>
              <a:rPr lang="en-US" dirty="0" smtClean="0"/>
              <a:t>The art of paraphrasing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Plagiarism 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Cite in line as you write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careful not to allow the authors and works you reference speak for you</a:t>
            </a:r>
          </a:p>
          <a:p>
            <a:pPr lvl="1"/>
            <a:r>
              <a:rPr lang="en-US" dirty="0" smtClean="0"/>
              <a:t>When to quote</a:t>
            </a:r>
          </a:p>
          <a:p>
            <a:pPr lvl="2"/>
            <a:r>
              <a:rPr lang="en-US" dirty="0" smtClean="0"/>
              <a:t>When the author is an acknowledged expert you may not be able to restate their intent better than they can</a:t>
            </a:r>
          </a:p>
          <a:p>
            <a:pPr lvl="2"/>
            <a:r>
              <a:rPr lang="en-US" dirty="0" smtClean="0"/>
              <a:t>Material must be understood explicitly</a:t>
            </a:r>
          </a:p>
          <a:p>
            <a:pPr lvl="3"/>
            <a:r>
              <a:rPr lang="en-US" dirty="0" smtClean="0"/>
              <a:t>A theory or model</a:t>
            </a:r>
          </a:p>
          <a:p>
            <a:pPr lvl="3"/>
            <a:r>
              <a:rPr lang="en-US" dirty="0" smtClean="0"/>
              <a:t>Legislation or policy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Plagiarism the easy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Properly format, cite, and reference all in text quotations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text quotations</a:t>
            </a:r>
          </a:p>
          <a:p>
            <a:pPr lvl="2"/>
            <a:r>
              <a:rPr lang="en-US" dirty="0" smtClean="0"/>
              <a:t>Less than 40 words</a:t>
            </a:r>
          </a:p>
          <a:p>
            <a:pPr lvl="2"/>
            <a:r>
              <a:rPr lang="en-US" dirty="0" smtClean="0"/>
              <a:t>Quotation </a:t>
            </a:r>
            <a:r>
              <a:rPr lang="en-US" dirty="0"/>
              <a:t>marks</a:t>
            </a:r>
          </a:p>
          <a:p>
            <a:pPr lvl="2"/>
            <a:r>
              <a:rPr lang="en-US" dirty="0" smtClean="0"/>
              <a:t>Narrative or Parenthetical citations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Plagiarism 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Properly format, cite, and reference all quotations</a:t>
            </a:r>
          </a:p>
          <a:p>
            <a:pPr lvl="1"/>
            <a:r>
              <a:rPr lang="en-US" dirty="0"/>
              <a:t>Block </a:t>
            </a:r>
            <a:r>
              <a:rPr lang="en-US" dirty="0" smtClean="0"/>
              <a:t>quotation</a:t>
            </a:r>
            <a:endParaRPr lang="en-US" dirty="0"/>
          </a:p>
          <a:p>
            <a:pPr lvl="2"/>
            <a:r>
              <a:rPr lang="en-US" dirty="0" smtClean="0"/>
              <a:t>Forty (40) words or more</a:t>
            </a:r>
          </a:p>
          <a:p>
            <a:pPr lvl="2"/>
            <a:r>
              <a:rPr lang="en-US" dirty="0" smtClean="0"/>
              <a:t>Indented</a:t>
            </a:r>
            <a:endParaRPr lang="en-US" dirty="0"/>
          </a:p>
          <a:p>
            <a:pPr lvl="2"/>
            <a:r>
              <a:rPr lang="en-US" dirty="0"/>
              <a:t>No quotation marks</a:t>
            </a:r>
          </a:p>
          <a:p>
            <a:pPr lvl="2"/>
            <a:r>
              <a:rPr lang="en-US" dirty="0"/>
              <a:t>Parenthetical citation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Plagiarism 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the most part you should always summarize or paraphrase</a:t>
            </a:r>
          </a:p>
          <a:p>
            <a:pPr lvl="1"/>
            <a:r>
              <a:rPr lang="en-US" dirty="0" smtClean="0"/>
              <a:t>You are expected to synthesize the  relevant and important sections of a text</a:t>
            </a:r>
          </a:p>
          <a:p>
            <a:pPr lvl="2"/>
            <a:r>
              <a:rPr lang="en-US" dirty="0" smtClean="0"/>
              <a:t>Not cherry pick pieces of information that sound good</a:t>
            </a:r>
          </a:p>
          <a:p>
            <a:pPr lvl="1"/>
            <a:r>
              <a:rPr lang="en-US" dirty="0" smtClean="0"/>
              <a:t>That is what is expected in all assignments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specially in a literature review</a:t>
            </a:r>
          </a:p>
          <a:p>
            <a:pPr lvl="2"/>
            <a:r>
              <a:rPr lang="en-US" dirty="0" smtClean="0"/>
              <a:t>A literature review is a </a:t>
            </a:r>
            <a:r>
              <a:rPr lang="en-US" i="1" dirty="0" smtClean="0"/>
              <a:t>summarization</a:t>
            </a:r>
            <a:r>
              <a:rPr lang="en-US" dirty="0" smtClean="0"/>
              <a:t> of the works that support your argument, develop the audience’s knowledge of your problem, and show knowledge of relevant theories and research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Plagiarism 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Paraphrase or summarize works</a:t>
            </a:r>
          </a:p>
          <a:p>
            <a:pPr lvl="1"/>
            <a:r>
              <a:rPr lang="en-US" dirty="0"/>
              <a:t>Summarization</a:t>
            </a:r>
          </a:p>
          <a:p>
            <a:pPr lvl="2"/>
            <a:r>
              <a:rPr lang="en-US" dirty="0" smtClean="0"/>
              <a:t>For overviews of larger texts or multiple works</a:t>
            </a:r>
          </a:p>
          <a:p>
            <a:pPr lvl="2"/>
            <a:r>
              <a:rPr lang="en-US" dirty="0" smtClean="0"/>
              <a:t>Greatly </a:t>
            </a:r>
            <a:r>
              <a:rPr lang="en-US" dirty="0"/>
              <a:t>reduced, condensed, and concise restatement of the referenced works</a:t>
            </a:r>
          </a:p>
          <a:p>
            <a:pPr lvl="1"/>
            <a:r>
              <a:rPr lang="en-US" dirty="0" smtClean="0"/>
              <a:t>Paraphrasing</a:t>
            </a:r>
          </a:p>
          <a:p>
            <a:pPr lvl="2"/>
            <a:r>
              <a:rPr lang="en-US" dirty="0" smtClean="0"/>
              <a:t>For more specific information from a single text</a:t>
            </a:r>
          </a:p>
          <a:p>
            <a:pPr lvl="2"/>
            <a:r>
              <a:rPr lang="en-US" dirty="0" smtClean="0"/>
              <a:t>Restate what you learned from the works referenced in your own words</a:t>
            </a:r>
          </a:p>
          <a:p>
            <a:pPr lvl="1"/>
            <a:r>
              <a:rPr lang="en-US" dirty="0" smtClean="0"/>
              <a:t>Use narrative or parenthetical citations</a:t>
            </a:r>
          </a:p>
          <a:p>
            <a:pPr lvl="1"/>
            <a:r>
              <a:rPr lang="en-US" dirty="0" smtClean="0"/>
              <a:t>Provide complete references in the reference list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</a:t>
            </a:r>
            <a:endParaRPr lang="en-US" dirty="0"/>
          </a:p>
          <a:p>
            <a:pPr lvl="1"/>
            <a:r>
              <a:rPr lang="en-US" dirty="0"/>
              <a:t>The art of summarization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art of paraphrasing</a:t>
            </a:r>
          </a:p>
          <a:p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Elements of the narrative and parenthetical citation</a:t>
            </a:r>
          </a:p>
          <a:p>
            <a:pPr lvl="1"/>
            <a:r>
              <a:rPr lang="en-US" dirty="0" smtClean="0"/>
              <a:t>Elements of the references in the reference list</a:t>
            </a:r>
          </a:p>
          <a:p>
            <a:pPr lvl="1"/>
            <a:r>
              <a:rPr lang="en-US" dirty="0" smtClean="0"/>
              <a:t>Types of sources in the reference list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overview of a large text or multiple works</a:t>
            </a:r>
          </a:p>
          <a:p>
            <a:pPr lvl="1"/>
            <a:r>
              <a:rPr lang="en-US" sz="2800" dirty="0" smtClean="0"/>
              <a:t>What is germane, relevant, or important?</a:t>
            </a:r>
          </a:p>
          <a:p>
            <a:pPr lvl="2"/>
            <a:r>
              <a:rPr lang="en-US" sz="2400" dirty="0" smtClean="0"/>
              <a:t>Avoid trying to rewrite the whole </a:t>
            </a:r>
          </a:p>
          <a:p>
            <a:pPr lvl="1"/>
            <a:r>
              <a:rPr lang="en-US" sz="2800" dirty="0" smtClean="0"/>
              <a:t>Be concise (brief)</a:t>
            </a:r>
          </a:p>
          <a:p>
            <a:pPr lvl="1"/>
            <a:r>
              <a:rPr lang="en-US" sz="2800" dirty="0" smtClean="0"/>
              <a:t>Be less personal</a:t>
            </a:r>
          </a:p>
          <a:p>
            <a:pPr lvl="1"/>
            <a:r>
              <a:rPr lang="en-US" sz="2800" dirty="0" smtClean="0"/>
              <a:t>Don’t judge, rate, or evaluate</a:t>
            </a:r>
          </a:p>
          <a:p>
            <a:pPr lvl="1"/>
            <a:r>
              <a:rPr lang="en-US" sz="2800" dirty="0" smtClean="0"/>
              <a:t>Use a style of </a:t>
            </a:r>
            <a:r>
              <a:rPr lang="en-US" sz="2800" i="1" dirty="0" smtClean="0"/>
              <a:t>describing and reporting</a:t>
            </a:r>
            <a:endParaRPr lang="en-US" sz="2800" dirty="0" smtClean="0"/>
          </a:p>
          <a:p>
            <a:pPr marL="342900" lvl="1" indent="-342900" algn="ctr">
              <a:buNone/>
            </a:pPr>
            <a:endParaRPr lang="en-US" sz="1600" dirty="0" err="1"/>
          </a:p>
          <a:p>
            <a:pPr marL="342900" lvl="1" indent="-342900" algn="ctr">
              <a:buNone/>
            </a:pPr>
            <a:r>
              <a:rPr lang="en-US" dirty="0">
                <a:solidFill>
                  <a:srgbClr val="FFC000"/>
                </a:solidFill>
              </a:rPr>
              <a:t>“Just the facts Ma’am,” </a:t>
            </a:r>
          </a:p>
          <a:p>
            <a:pPr marL="342900" lvl="1" indent="-342900" algn="ctr">
              <a:buNone/>
            </a:pPr>
            <a:r>
              <a:rPr lang="en-US" sz="2800" dirty="0" smtClean="0"/>
              <a:t>Joe </a:t>
            </a:r>
            <a:r>
              <a:rPr lang="en-US" sz="2800" dirty="0"/>
              <a:t>Friday, Dragnet TV Series</a:t>
            </a:r>
            <a:endParaRPr lang="en-US" sz="2800" dirty="0" smtClean="0"/>
          </a:p>
          <a:p>
            <a:pPr marL="342900" lvl="1" indent="-342900" algn="ctr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Restating in your own words the content of another written work</a:t>
            </a:r>
          </a:p>
          <a:p>
            <a:pPr lvl="1"/>
            <a:r>
              <a:rPr lang="en-US" dirty="0" smtClean="0"/>
              <a:t>More personalized than a summarization</a:t>
            </a:r>
          </a:p>
          <a:p>
            <a:pPr lvl="1"/>
            <a:r>
              <a:rPr lang="en-US" dirty="0" smtClean="0"/>
              <a:t>It provides more </a:t>
            </a:r>
            <a:r>
              <a:rPr lang="en-US" i="1" dirty="0" smtClean="0"/>
              <a:t>thick</a:t>
            </a:r>
            <a:r>
              <a:rPr lang="en-US" dirty="0" smtClean="0"/>
              <a:t> description and discussion than a summary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and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start </a:t>
            </a:r>
          </a:p>
          <a:p>
            <a:pPr lvl="1"/>
            <a:r>
              <a:rPr lang="en-US" sz="2800" dirty="0" smtClean="0"/>
              <a:t>Review, then read </a:t>
            </a:r>
            <a:r>
              <a:rPr lang="en-US" sz="2800" dirty="0"/>
              <a:t>and </a:t>
            </a:r>
            <a:r>
              <a:rPr lang="en-US" sz="2800" dirty="0" smtClean="0"/>
              <a:t>reread </a:t>
            </a:r>
            <a:r>
              <a:rPr lang="en-US" sz="2800" dirty="0"/>
              <a:t>to understand the original as a whole</a:t>
            </a:r>
          </a:p>
          <a:p>
            <a:pPr lvl="1"/>
            <a:r>
              <a:rPr lang="en-US" sz="2800" dirty="0"/>
              <a:t>List the key elements (concepts, theories, elements of the passage or text</a:t>
            </a:r>
            <a:r>
              <a:rPr lang="en-US" sz="2800" dirty="0" smtClean="0"/>
              <a:t>) of the relevant section</a:t>
            </a:r>
            <a:endParaRPr lang="en-US" sz="2800" dirty="0"/>
          </a:p>
          <a:p>
            <a:pPr lvl="2"/>
            <a:r>
              <a:rPr lang="en-US" sz="2400" dirty="0"/>
              <a:t>Write them in your own words (academic not colloquial)</a:t>
            </a:r>
          </a:p>
          <a:p>
            <a:pPr lvl="1"/>
            <a:r>
              <a:rPr lang="en-US" sz="2800" dirty="0"/>
              <a:t>Arrange </a:t>
            </a:r>
            <a:r>
              <a:rPr lang="en-US" sz="2800" dirty="0" smtClean="0"/>
              <a:t>and reorder those </a:t>
            </a:r>
            <a:r>
              <a:rPr lang="en-US" sz="2800" dirty="0"/>
              <a:t>elements into a narrative list</a:t>
            </a:r>
          </a:p>
          <a:p>
            <a:pPr lvl="2"/>
            <a:r>
              <a:rPr lang="en-US" sz="2400" dirty="0"/>
              <a:t>Think of the story they can tell</a:t>
            </a:r>
          </a:p>
          <a:p>
            <a:pPr lvl="1"/>
            <a:r>
              <a:rPr lang="en-US" sz="2800" dirty="0"/>
              <a:t>Use this as an outline to rewrite in your own </a:t>
            </a:r>
            <a:r>
              <a:rPr lang="en-US" sz="2800" dirty="0" smtClean="0"/>
              <a:t>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and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own words</a:t>
            </a:r>
          </a:p>
          <a:p>
            <a:pPr lvl="1"/>
            <a:r>
              <a:rPr lang="en-US" dirty="0" smtClean="0"/>
              <a:t>No rearranging of the original text</a:t>
            </a:r>
          </a:p>
          <a:p>
            <a:pPr lvl="1"/>
            <a:r>
              <a:rPr lang="en-US" dirty="0" smtClean="0"/>
              <a:t>No changing a few </a:t>
            </a:r>
            <a:r>
              <a:rPr lang="en-US" dirty="0"/>
              <a:t>words of the original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No stitching together passages of multiple texts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anding on the shoulders of gi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9755352" cy="547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and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it in your own words</a:t>
            </a:r>
          </a:p>
          <a:p>
            <a:pPr lvl="1"/>
            <a:r>
              <a:rPr lang="en-US" dirty="0" smtClean="0"/>
              <a:t>Look for some more refined or academic words to make the passage less colloquial and more academic</a:t>
            </a:r>
          </a:p>
          <a:p>
            <a:pPr lvl="1"/>
            <a:r>
              <a:rPr lang="en-US" dirty="0" smtClean="0"/>
              <a:t>Be sparing since it is easy to over 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0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8, </a:t>
            </a:r>
            <a:r>
              <a:rPr lang="en-US" dirty="0"/>
              <a:t>APA Publication Manual,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r>
              <a:rPr lang="en-US" dirty="0" smtClean="0"/>
              <a:t>Always </a:t>
            </a:r>
            <a:r>
              <a:rPr lang="en-US" dirty="0"/>
              <a:t>include:</a:t>
            </a:r>
          </a:p>
          <a:p>
            <a:pPr lvl="1"/>
            <a:r>
              <a:rPr lang="en-US" sz="3200" dirty="0"/>
              <a:t>Author(s) or Agency (organization)</a:t>
            </a:r>
          </a:p>
          <a:p>
            <a:pPr lvl="1"/>
            <a:r>
              <a:rPr lang="en-US" sz="3200" dirty="0"/>
              <a:t>Date the work was published</a:t>
            </a:r>
          </a:p>
          <a:p>
            <a:r>
              <a:rPr lang="en-US" dirty="0"/>
              <a:t>As required</a:t>
            </a:r>
          </a:p>
          <a:p>
            <a:pPr lvl="1"/>
            <a:r>
              <a:rPr lang="en-US" sz="3200" dirty="0"/>
              <a:t>Page number(s), or </a:t>
            </a:r>
          </a:p>
          <a:p>
            <a:pPr lvl="1"/>
            <a:r>
              <a:rPr lang="en-US" sz="3200" dirty="0"/>
              <a:t>No pagination? </a:t>
            </a:r>
          </a:p>
          <a:p>
            <a:pPr lvl="2"/>
            <a:r>
              <a:rPr lang="en-US" dirty="0"/>
              <a:t>paragraph number(s), and or section </a:t>
            </a:r>
            <a:r>
              <a:rPr lang="en-US" dirty="0" smtClean="0"/>
              <a:t>heading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8, </a:t>
            </a:r>
            <a:r>
              <a:rPr lang="en-US" dirty="0"/>
              <a:t>APA Publication Manual,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Ed.</a:t>
            </a:r>
          </a:p>
          <a:p>
            <a:r>
              <a:rPr lang="en-US" dirty="0" smtClean="0"/>
              <a:t>Citations </a:t>
            </a:r>
            <a:r>
              <a:rPr lang="en-US" dirty="0"/>
              <a:t>elements are often in parentheses</a:t>
            </a:r>
          </a:p>
          <a:p>
            <a:pPr lvl="1"/>
            <a:r>
              <a:rPr lang="en-US" sz="3200" dirty="0"/>
              <a:t>All or part</a:t>
            </a:r>
          </a:p>
          <a:p>
            <a:pPr lvl="1"/>
            <a:r>
              <a:rPr lang="en-US" sz="3200" dirty="0"/>
              <a:t>The elements must be present in </a:t>
            </a:r>
            <a:r>
              <a:rPr lang="en-US" sz="3200" dirty="0" smtClean="0"/>
              <a:t>each sentence, not scattered throughout the paragraph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1680"/>
            <a:ext cx="10504520" cy="42062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Prehistoric </a:t>
            </a:r>
            <a:r>
              <a:rPr lang="en-US" dirty="0"/>
              <a:t>humans often associated events with no known cause…(Kessler, 2009).</a:t>
            </a:r>
          </a:p>
          <a:p>
            <a:pPr lvl="1"/>
            <a:r>
              <a:rPr lang="en-US" dirty="0"/>
              <a:t>Kessler (2009) asserts…</a:t>
            </a:r>
          </a:p>
          <a:p>
            <a:pPr lvl="1"/>
            <a:r>
              <a:rPr lang="en-US" dirty="0"/>
              <a:t>Kessler (2009) defined Mystification Theory as a process of </a:t>
            </a:r>
            <a:r>
              <a:rPr lang="en-US" i="1" dirty="0"/>
              <a:t>attribution </a:t>
            </a:r>
            <a:r>
              <a:rPr lang="en-US" dirty="0"/>
              <a:t> of natural events to greater forces or greater beings (pp. 64-73).</a:t>
            </a:r>
          </a:p>
          <a:p>
            <a:pPr lvl="1"/>
            <a:r>
              <a:rPr lang="en-US" dirty="0"/>
              <a:t>Kessler (2009) theorized the process of attribution consists of three phases, </a:t>
            </a:r>
            <a:r>
              <a:rPr lang="en-US" i="1" dirty="0"/>
              <a:t>acknowledgement</a:t>
            </a:r>
            <a:r>
              <a:rPr lang="en-US" dirty="0"/>
              <a:t>, </a:t>
            </a:r>
            <a:r>
              <a:rPr lang="en-US" i="1" dirty="0"/>
              <a:t>deification</a:t>
            </a:r>
            <a:r>
              <a:rPr lang="en-US" dirty="0"/>
              <a:t>, and </a:t>
            </a:r>
            <a:r>
              <a:rPr lang="en-US" i="1" dirty="0"/>
              <a:t>reaction</a:t>
            </a:r>
            <a:r>
              <a:rPr lang="en-US" dirty="0"/>
              <a:t> (p.67), which must occur in sequential order.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References</a:t>
            </a:r>
            <a:r>
              <a:rPr lang="en-US" b="1" dirty="0" smtClean="0"/>
              <a:t> </a:t>
            </a:r>
            <a:r>
              <a:rPr lang="en-US" dirty="0" smtClean="0"/>
              <a:t>versus Bibliography</a:t>
            </a:r>
          </a:p>
          <a:p>
            <a:pPr lvl="1"/>
            <a:r>
              <a:rPr lang="en-US" dirty="0"/>
              <a:t>Reference lists </a:t>
            </a:r>
            <a:r>
              <a:rPr lang="en-US" dirty="0" smtClean="0"/>
              <a:t>include only the materials </a:t>
            </a:r>
            <a:r>
              <a:rPr lang="en-US" dirty="0"/>
              <a:t>directly referenced in the text</a:t>
            </a:r>
          </a:p>
          <a:p>
            <a:pPr lvl="2"/>
            <a:r>
              <a:rPr lang="en-US" dirty="0"/>
              <a:t>If you cite </a:t>
            </a:r>
            <a:r>
              <a:rPr lang="en-US" dirty="0" smtClean="0"/>
              <a:t>it, </a:t>
            </a:r>
            <a:r>
              <a:rPr lang="en-US" dirty="0"/>
              <a:t>put it in the references</a:t>
            </a:r>
          </a:p>
          <a:p>
            <a:pPr lvl="2"/>
            <a:r>
              <a:rPr lang="en-US" dirty="0"/>
              <a:t>If it is in the reference </a:t>
            </a:r>
            <a:r>
              <a:rPr lang="en-US" dirty="0" smtClean="0"/>
              <a:t>list, </a:t>
            </a:r>
            <a:r>
              <a:rPr lang="en-US" dirty="0"/>
              <a:t>it must be cited!</a:t>
            </a:r>
          </a:p>
          <a:p>
            <a:pPr lvl="1"/>
            <a:r>
              <a:rPr lang="en-US" dirty="0" smtClean="0"/>
              <a:t>Bibliographies </a:t>
            </a:r>
            <a:r>
              <a:rPr lang="en-US" dirty="0"/>
              <a:t>can contain works that influence you but are not directly referenced in the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1680"/>
            <a:ext cx="10224999" cy="4206240"/>
          </a:xfrm>
        </p:spPr>
        <p:txBody>
          <a:bodyPr>
            <a:noAutofit/>
          </a:bodyPr>
          <a:lstStyle/>
          <a:p>
            <a:r>
              <a:rPr lang="en-US" sz="3200" dirty="0"/>
              <a:t>Chapters </a:t>
            </a:r>
            <a:r>
              <a:rPr lang="en-US" sz="3200" dirty="0" smtClean="0"/>
              <a:t>9-10, </a:t>
            </a:r>
            <a:r>
              <a:rPr lang="en-US" sz="3200" dirty="0"/>
              <a:t>APA Publication Manual, </a:t>
            </a:r>
            <a:r>
              <a:rPr lang="en-US" sz="3200" dirty="0" smtClean="0"/>
              <a:t>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/>
              <a:t>Ed.</a:t>
            </a:r>
          </a:p>
          <a:p>
            <a:r>
              <a:rPr lang="en-US" sz="3200" dirty="0"/>
              <a:t>APA References</a:t>
            </a:r>
          </a:p>
          <a:p>
            <a:pPr lvl="1"/>
            <a:r>
              <a:rPr lang="en-US" sz="2800" dirty="0"/>
              <a:t>Variations in the elements, style, and order depending on the type of source</a:t>
            </a:r>
          </a:p>
          <a:p>
            <a:pPr lvl="2"/>
            <a:r>
              <a:rPr lang="en-US" sz="2400" dirty="0"/>
              <a:t>Periodicals (journals)</a:t>
            </a:r>
          </a:p>
          <a:p>
            <a:pPr lvl="2"/>
            <a:r>
              <a:rPr lang="en-US" sz="2400" dirty="0"/>
              <a:t>Books</a:t>
            </a:r>
          </a:p>
          <a:p>
            <a:pPr lvl="2"/>
            <a:r>
              <a:rPr lang="en-US" sz="2400" dirty="0"/>
              <a:t>Reports</a:t>
            </a:r>
          </a:p>
          <a:p>
            <a:pPr lvl="2"/>
            <a:r>
              <a:rPr lang="en-US" sz="2400" dirty="0"/>
              <a:t>Meetings</a:t>
            </a:r>
          </a:p>
          <a:p>
            <a:pPr lvl="2"/>
            <a:r>
              <a:rPr lang="en-US" sz="2400" dirty="0"/>
              <a:t>Dissertations and theses</a:t>
            </a:r>
          </a:p>
          <a:p>
            <a:pPr lvl="2"/>
            <a:r>
              <a:rPr lang="en-US" sz="2400" dirty="0"/>
              <a:t>Etcetera…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References</a:t>
            </a:r>
          </a:p>
          <a:p>
            <a:pPr lvl="1"/>
            <a:r>
              <a:rPr lang="en-US" dirty="0" smtClean="0"/>
              <a:t>Journal article</a:t>
            </a:r>
          </a:p>
          <a:p>
            <a:pPr lvl="1"/>
            <a:r>
              <a:rPr lang="en-US" dirty="0" smtClean="0"/>
              <a:t>Author. (Date). Article title: Subtitle, </a:t>
            </a:r>
            <a:r>
              <a:rPr lang="en-US" i="1" dirty="0" smtClean="0"/>
              <a:t>Journal Title</a:t>
            </a:r>
            <a:r>
              <a:rPr lang="en-US" dirty="0" smtClean="0"/>
              <a:t>, volume(issue), pages. </a:t>
            </a:r>
          </a:p>
          <a:p>
            <a:pPr marL="457200" indent="-457200">
              <a:buNone/>
            </a:pPr>
            <a:r>
              <a:rPr lang="en-US" dirty="0" smtClean="0"/>
              <a:t>Adams, S. (2004). Employer-provided health insurance and job change. </a:t>
            </a:r>
            <a:r>
              <a:rPr lang="en-US" i="1" dirty="0" smtClean="0"/>
              <a:t>Contemporary Economic Policy, 22(</a:t>
            </a:r>
            <a:r>
              <a:rPr lang="en-US" dirty="0" smtClean="0"/>
              <a:t>3), 357-369.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Online </a:t>
            </a:r>
            <a:r>
              <a:rPr lang="en-US" dirty="0"/>
              <a:t>sources </a:t>
            </a:r>
          </a:p>
          <a:p>
            <a:pPr lvl="1"/>
            <a:r>
              <a:rPr lang="en-US" sz="3200" dirty="0"/>
              <a:t>Adams, S. (2004). Employer-provided health insurance and job change. </a:t>
            </a:r>
            <a:r>
              <a:rPr lang="en-US" sz="3200" i="1" dirty="0"/>
              <a:t>Contemporary Economic Policy, 22(</a:t>
            </a:r>
            <a:r>
              <a:rPr lang="en-US" sz="3200" dirty="0"/>
              <a:t>3), 357-369. </a:t>
            </a:r>
            <a:r>
              <a:rPr lang="en-US" sz="3200" dirty="0" err="1"/>
              <a:t>doi</a:t>
            </a:r>
            <a:r>
              <a:rPr lang="en-US" sz="3200" dirty="0"/>
              <a:t>: 10.1037/0021-9010.761.143 </a:t>
            </a:r>
          </a:p>
          <a:p>
            <a:pPr lvl="1"/>
            <a:r>
              <a:rPr lang="en-US" sz="3200" dirty="0" smtClean="0"/>
              <a:t>Adams</a:t>
            </a:r>
            <a:r>
              <a:rPr lang="en-US" sz="3200" dirty="0"/>
              <a:t>, S. (2004). Employer-provided health insurance and job change. </a:t>
            </a:r>
            <a:r>
              <a:rPr lang="en-US" sz="3200" i="1" dirty="0"/>
              <a:t>Contemporary Economic Policy, (22)</a:t>
            </a:r>
            <a:r>
              <a:rPr lang="en-US" sz="3200" dirty="0"/>
              <a:t>3, 357-369. Retrieved from </a:t>
            </a:r>
            <a:r>
              <a:rPr lang="en-US" sz="3200" dirty="0">
                <a:hlinkClick r:id="rId2"/>
              </a:rPr>
              <a:t>http://www.webpage.com</a:t>
            </a:r>
            <a:r>
              <a:rPr lang="en-US" sz="3200" dirty="0"/>
              <a:t> </a:t>
            </a:r>
            <a:endParaRPr lang="en-US" sz="2000" dirty="0"/>
          </a:p>
          <a:p>
            <a:r>
              <a:rPr lang="en-US" sz="3200" dirty="0"/>
              <a:t>Note these are scholarly 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Journal </a:t>
            </a:r>
            <a:r>
              <a:rPr lang="en-US" dirty="0" smtClean="0"/>
              <a:t>Article</a:t>
            </a:r>
          </a:p>
          <a:p>
            <a:pPr marL="463550" indent="-463550">
              <a:buNone/>
            </a:pPr>
            <a:r>
              <a:rPr lang="en-US" sz="3300" dirty="0" err="1"/>
              <a:t>Ashing‐Giwa</a:t>
            </a:r>
            <a:r>
              <a:rPr lang="en-US" sz="3300" dirty="0"/>
              <a:t>, K. T., Padilla, G., </a:t>
            </a:r>
            <a:r>
              <a:rPr lang="en-US" sz="3300" dirty="0" err="1"/>
              <a:t>Tejero</a:t>
            </a:r>
            <a:r>
              <a:rPr lang="en-US" sz="3300" dirty="0"/>
              <a:t>, J., Kraemer, J., Wright, K., Coscarelli, A., Clayton, S., Williams, I., &amp; Hills, D. (2004). Understanding the breast cancer experience of women: A qualitative study of African American, Asian American, Latina and Caucasian cancer survivors. </a:t>
            </a:r>
            <a:r>
              <a:rPr lang="en-US" sz="3300" i="1" dirty="0"/>
              <a:t>Psycho‐Oncology</a:t>
            </a:r>
            <a:r>
              <a:rPr lang="en-US" sz="3300" dirty="0"/>
              <a:t>, 13(6), </a:t>
            </a:r>
            <a:r>
              <a:rPr lang="en-US" sz="3300" dirty="0" smtClean="0"/>
              <a:t>408-428. https</a:t>
            </a:r>
            <a:r>
              <a:rPr lang="en-US" sz="3300" dirty="0"/>
              <a:t>://doi.org/10.1002/pon.750</a:t>
            </a:r>
          </a:p>
          <a:p>
            <a:r>
              <a:rPr lang="en-US" dirty="0" smtClean="0"/>
              <a:t>Book</a:t>
            </a:r>
            <a:endParaRPr lang="en-US" dirty="0" smtClean="0"/>
          </a:p>
          <a:p>
            <a:pPr marL="457200" indent="-457200">
              <a:buNone/>
            </a:pPr>
            <a:r>
              <a:rPr lang="en-US" sz="3200" dirty="0" smtClean="0"/>
              <a:t>Creswell</a:t>
            </a:r>
            <a:r>
              <a:rPr lang="en-US" sz="3200" dirty="0"/>
              <a:t>, J. W. (2009). </a:t>
            </a:r>
            <a:r>
              <a:rPr lang="en-US" sz="3200" i="1" dirty="0"/>
              <a:t>Research design: Qualitative, quantitative and mixed methods approaches</a:t>
            </a:r>
            <a:r>
              <a:rPr lang="en-US" sz="3200" dirty="0"/>
              <a:t>. </a:t>
            </a:r>
            <a:r>
              <a:rPr lang="en-US" sz="3200" dirty="0" smtClean="0"/>
              <a:t>Sage </a:t>
            </a:r>
            <a:r>
              <a:rPr lang="en-US" sz="3200" dirty="0"/>
              <a:t>Publications</a:t>
            </a:r>
            <a:r>
              <a:rPr lang="en-US" sz="3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 References</a:t>
            </a:r>
          </a:p>
          <a:p>
            <a:r>
              <a:rPr lang="en-US" dirty="0" smtClean="0"/>
              <a:t>Book chapter or section</a:t>
            </a:r>
          </a:p>
          <a:p>
            <a:pPr lvl="1"/>
            <a:r>
              <a:rPr lang="en-US" sz="2400" dirty="0"/>
              <a:t>Author. (Date). Chapter or section title. In Editor (Ed.) </a:t>
            </a:r>
            <a:r>
              <a:rPr lang="en-US" sz="2400" i="1" dirty="0"/>
              <a:t>Book Title</a:t>
            </a:r>
            <a:r>
              <a:rPr lang="en-US" sz="2400" dirty="0"/>
              <a:t>. </a:t>
            </a:r>
            <a:r>
              <a:rPr lang="en-US" sz="2400" dirty="0" smtClean="0"/>
              <a:t>Publisher </a:t>
            </a:r>
            <a:endParaRPr lang="en-US" sz="2400" dirty="0"/>
          </a:p>
          <a:p>
            <a:pPr marL="457200" indent="-457200">
              <a:buNone/>
            </a:pPr>
            <a:r>
              <a:rPr lang="en-US" sz="2400" dirty="0"/>
              <a:t>Creswell, J. W. (2009). The purpose statement. In Creswell, J. W. </a:t>
            </a:r>
            <a:r>
              <a:rPr lang="en-US" sz="2400" i="1" dirty="0"/>
              <a:t>Research design: Qualitative, quantitative and mixed methods approaches</a:t>
            </a:r>
            <a:r>
              <a:rPr lang="en-US" sz="2400" dirty="0"/>
              <a:t>. </a:t>
            </a:r>
            <a:r>
              <a:rPr lang="en-US" sz="2400" dirty="0" smtClean="0"/>
              <a:t>Sage </a:t>
            </a:r>
            <a:r>
              <a:rPr lang="en-US" sz="2400" dirty="0"/>
              <a:t>Publications.</a:t>
            </a:r>
          </a:p>
          <a:p>
            <a:pPr marL="457200" indent="-457200">
              <a:buNone/>
            </a:pPr>
            <a:r>
              <a:rPr lang="en-US" sz="2400" dirty="0" err="1"/>
              <a:t>Eisenhardt</a:t>
            </a:r>
            <a:r>
              <a:rPr lang="en-US" sz="2400" dirty="0"/>
              <a:t>, K. (2009) Agency theory: An assessment and review. In </a:t>
            </a:r>
            <a:r>
              <a:rPr lang="en-US" sz="2400" dirty="0" err="1"/>
              <a:t>Tosi</a:t>
            </a:r>
            <a:r>
              <a:rPr lang="en-US" sz="2400" dirty="0"/>
              <a:t>, H. L. (Ed.) </a:t>
            </a:r>
            <a:r>
              <a:rPr lang="en-US" sz="2400" i="1" dirty="0"/>
              <a:t>Theories of Organization</a:t>
            </a:r>
            <a:r>
              <a:rPr lang="en-US" sz="2400" dirty="0"/>
              <a:t>. </a:t>
            </a:r>
            <a:r>
              <a:rPr lang="en-US" sz="2400" dirty="0" smtClean="0"/>
              <a:t>Sage </a:t>
            </a:r>
            <a:r>
              <a:rPr lang="en-US" sz="2400" dirty="0"/>
              <a:t>Publications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and social advances always come from standing on the shoulders of giants who came before (Kuhn, T., 1996)</a:t>
            </a:r>
          </a:p>
          <a:p>
            <a:r>
              <a:rPr lang="en-US" dirty="0" smtClean="0"/>
              <a:t>All advances in knowledge are </a:t>
            </a:r>
            <a:r>
              <a:rPr lang="en-US" i="1" dirty="0" smtClean="0"/>
              <a:t>cumulative</a:t>
            </a:r>
          </a:p>
          <a:p>
            <a:r>
              <a:rPr lang="en-US" dirty="0" smtClean="0"/>
              <a:t>All new knowledge or knowledge connections are dependent on what is already known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324600" cy="9445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1088552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American Psychological Association (</a:t>
            </a:r>
            <a:r>
              <a:rPr lang="en-US" sz="3400" dirty="0" smtClean="0"/>
              <a:t>2019). </a:t>
            </a:r>
            <a:r>
              <a:rPr lang="en-US" sz="3400" dirty="0"/>
              <a:t>Publication manual of the American Psychological Association</a:t>
            </a:r>
            <a:r>
              <a:rPr lang="en-US" sz="3400" dirty="0" smtClean="0"/>
              <a:t>, 7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</a:t>
            </a:r>
            <a:r>
              <a:rPr lang="en-US" sz="3400" dirty="0"/>
              <a:t>Ed</a:t>
            </a:r>
            <a:r>
              <a:rPr lang="en-US" sz="3400" dirty="0" smtClean="0"/>
              <a:t>.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3200" dirty="0"/>
              <a:t>Antioch University (2012). The art of paraphrasing. Antioch University Virtual Writing Center. </a:t>
            </a:r>
            <a:endParaRPr lang="en-US" sz="3200" dirty="0" smtClean="0"/>
          </a:p>
          <a:p>
            <a:r>
              <a:rPr lang="en-US" sz="3200" dirty="0" smtClean="0"/>
              <a:t>Booth</a:t>
            </a:r>
            <a:r>
              <a:rPr lang="en-US" sz="3200" dirty="0"/>
              <a:t>, W. C., Colomb, G. G., and Williams, J. M. (2008). </a:t>
            </a:r>
            <a:r>
              <a:rPr lang="en-US" sz="3200" i="1" dirty="0"/>
              <a:t>The craft of research.</a:t>
            </a:r>
            <a:r>
              <a:rPr lang="en-US" sz="3200" dirty="0"/>
              <a:t> </a:t>
            </a:r>
            <a:r>
              <a:rPr lang="en-US" sz="3200" dirty="0" smtClean="0"/>
              <a:t>University </a:t>
            </a:r>
            <a:r>
              <a:rPr lang="en-US" sz="3200" dirty="0"/>
              <a:t>of Chicago Press.</a:t>
            </a:r>
          </a:p>
          <a:p>
            <a:r>
              <a:rPr lang="en-US" sz="3200" dirty="0"/>
              <a:t>Kuhn, T. S. (1996). </a:t>
            </a:r>
            <a:r>
              <a:rPr lang="en-US" sz="3200" i="1" dirty="0"/>
              <a:t>The structure of scientific revolution</a:t>
            </a:r>
            <a:r>
              <a:rPr lang="en-US" sz="3200" dirty="0"/>
              <a:t>. </a:t>
            </a:r>
            <a:r>
              <a:rPr lang="en-US" sz="3200" dirty="0" smtClean="0"/>
              <a:t>University </a:t>
            </a:r>
            <a:r>
              <a:rPr lang="en-US" sz="3200" dirty="0"/>
              <a:t>of Chicago Press.</a:t>
            </a:r>
          </a:p>
          <a:p>
            <a:r>
              <a:rPr lang="en-US" sz="3200" dirty="0"/>
              <a:t>OWL at Purdue. (2012) Quoting, paraphrasing, and summarizing. Online Writing Lab, Purdue </a:t>
            </a:r>
            <a:r>
              <a:rPr lang="en-US" sz="3200" dirty="0" smtClean="0"/>
              <a:t>University.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://owl.english.purdue.edu/owl/resource/563/1/</a:t>
            </a:r>
            <a:r>
              <a:rPr lang="en-US" sz="3200" dirty="0"/>
              <a:t> </a:t>
            </a:r>
          </a:p>
          <a:p>
            <a:r>
              <a:rPr lang="en-US" sz="3200" dirty="0"/>
              <a:t>Trinity Washington University (2012). </a:t>
            </a:r>
            <a:r>
              <a:rPr lang="en-US" sz="2900" dirty="0" smtClean="0"/>
              <a:t>H</a:t>
            </a:r>
            <a:r>
              <a:rPr lang="en-US" sz="2900" i="1" dirty="0" smtClean="0"/>
              <a:t>andbook: Academic honesty, plagiarism, and the honor system</a:t>
            </a:r>
            <a:r>
              <a:rPr lang="en-US" sz="2900" dirty="0" smtClean="0"/>
              <a:t>. </a:t>
            </a: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://www.trinitydc.edu/policies/plagiarism/</a:t>
            </a:r>
            <a:endParaRPr lang="en-US" sz="3200" dirty="0"/>
          </a:p>
          <a:p>
            <a:r>
              <a:rPr lang="en-US" sz="3200" dirty="0"/>
              <a:t>University of Fraser Valley (2012). Summarizing a scholarly journal article. University of Fraser Valley Writing Centre.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research is designed to add to the accumulation of knowledge </a:t>
            </a:r>
          </a:p>
          <a:p>
            <a:r>
              <a:rPr lang="en-US" dirty="0" smtClean="0"/>
              <a:t>Or to bring attention to and understanding  of a gap in the accumulated knowledge</a:t>
            </a:r>
          </a:p>
          <a:p>
            <a:pPr lvl="1"/>
            <a:r>
              <a:rPr lang="en-US" sz="3200" dirty="0" smtClean="0"/>
              <a:t>That gap might be a chasm, a canyon, or even a new universe </a:t>
            </a:r>
          </a:p>
          <a:p>
            <a:r>
              <a:rPr lang="en-US" dirty="0" smtClean="0"/>
              <a:t>We call this a research problem!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members of the Trinity community are expected to abide by the university’s Honor Code: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“I realize the responsibly involved in membership in the Trinity community. I agree to abide by the rules and regulations of this community. I also affirm my intentions to live according to the standards of honor, to which lying, stealing, and cheating are opposed. I will help others to maintain this responsibly in all matters essential to the common good of the community.”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cite and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we are properly grounded in our academic field</a:t>
            </a:r>
          </a:p>
          <a:p>
            <a:r>
              <a:rPr lang="en-US" dirty="0" smtClean="0"/>
              <a:t>Or to show we have a proper grasp of the context of the research problem</a:t>
            </a:r>
          </a:p>
          <a:p>
            <a:r>
              <a:rPr lang="en-US" dirty="0" smtClean="0"/>
              <a:t>We must make explicit our understanding of the current knowledge and dialogue in the academic field or the context of </a:t>
            </a:r>
            <a:r>
              <a:rPr lang="en-US" smtClean="0"/>
              <a:t>the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cite and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requires us to acknowledge those who developed or created the knowledge we are using </a:t>
            </a:r>
          </a:p>
          <a:p>
            <a:pPr lvl="1"/>
            <a:r>
              <a:rPr lang="en-US" sz="3200" dirty="0" smtClean="0"/>
              <a:t>To support the logic for </a:t>
            </a:r>
          </a:p>
          <a:p>
            <a:pPr lvl="2"/>
            <a:r>
              <a:rPr lang="en-US" sz="2800" dirty="0" smtClean="0"/>
              <a:t>Understanding our research problem</a:t>
            </a:r>
          </a:p>
          <a:p>
            <a:pPr lvl="2"/>
            <a:r>
              <a:rPr lang="en-US" sz="2800" dirty="0" smtClean="0"/>
              <a:t>Showing the sources on which our arguments depend</a:t>
            </a:r>
          </a:p>
          <a:p>
            <a:pPr lvl="2"/>
            <a:r>
              <a:rPr lang="en-US" sz="2800" dirty="0" smtClean="0"/>
              <a:t>Showing we are grounded in the appropriate  field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cite and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Scholars are not paid for publishing journal articles</a:t>
            </a:r>
          </a:p>
          <a:p>
            <a:pPr lvl="1"/>
            <a:r>
              <a:rPr lang="en-US" dirty="0" smtClean="0"/>
              <a:t>They receive </a:t>
            </a:r>
            <a:r>
              <a:rPr lang="en-US" i="1" dirty="0" smtClean="0"/>
              <a:t>credit</a:t>
            </a:r>
            <a:r>
              <a:rPr lang="en-US" dirty="0" smtClean="0"/>
              <a:t>, or </a:t>
            </a:r>
            <a:r>
              <a:rPr lang="en-US" i="1" dirty="0" smtClean="0"/>
              <a:t>goodwill</a:t>
            </a:r>
            <a:endParaRPr lang="en-US" dirty="0" smtClean="0"/>
          </a:p>
          <a:p>
            <a:r>
              <a:rPr lang="en-US" dirty="0" smtClean="0"/>
              <a:t>This may or may not assist them in receiving consideration for rank or tenure</a:t>
            </a:r>
          </a:p>
          <a:p>
            <a:r>
              <a:rPr lang="en-US" dirty="0" smtClean="0"/>
              <a:t>Scholars </a:t>
            </a:r>
            <a:r>
              <a:rPr lang="en-US" dirty="0"/>
              <a:t>are only paid for books or textbooks</a:t>
            </a:r>
          </a:p>
          <a:p>
            <a:pPr lvl="1"/>
            <a:r>
              <a:rPr lang="en-US" dirty="0"/>
              <a:t>These rates are very low unless they are very famous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Kelley Wood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Professional and Graduate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18-BCDD-414D-A2C5-71EE39ACB5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11375</TotalTime>
  <Words>2389</Words>
  <Application>Microsoft Office PowerPoint</Application>
  <PresentationFormat>Widescreen</PresentationFormat>
  <Paragraphs>351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  <vt:variant>
        <vt:lpstr>Custom Shows</vt:lpstr>
      </vt:variant>
      <vt:variant>
        <vt:i4>1</vt:i4>
      </vt:variant>
    </vt:vector>
  </HeadingPairs>
  <TitlesOfParts>
    <vt:vector size="45" baseType="lpstr">
      <vt:lpstr>Calibri</vt:lpstr>
      <vt:lpstr>Corbel</vt:lpstr>
      <vt:lpstr>Wingdings</vt:lpstr>
      <vt:lpstr>Banded</vt:lpstr>
      <vt:lpstr>Academic Honesty</vt:lpstr>
      <vt:lpstr>Agenda</vt:lpstr>
      <vt:lpstr>PowerPoint Presentation</vt:lpstr>
      <vt:lpstr>Academic Integrity</vt:lpstr>
      <vt:lpstr>Academic Integrity</vt:lpstr>
      <vt:lpstr>Honor code</vt:lpstr>
      <vt:lpstr>Why cite and reference?</vt:lpstr>
      <vt:lpstr>Why cite and reference?</vt:lpstr>
      <vt:lpstr>Why cite and reference?</vt:lpstr>
      <vt:lpstr>Why cite and reference?</vt:lpstr>
      <vt:lpstr>Academic Integrity</vt:lpstr>
      <vt:lpstr>Plagiarism</vt:lpstr>
      <vt:lpstr>Plagiarism</vt:lpstr>
      <vt:lpstr>Common Knowledge</vt:lpstr>
      <vt:lpstr>Common Knowledge</vt:lpstr>
      <vt:lpstr>Common Knowledge</vt:lpstr>
      <vt:lpstr>Self-Plagiarism</vt:lpstr>
      <vt:lpstr>Self-Plagiarism</vt:lpstr>
      <vt:lpstr>consequences</vt:lpstr>
      <vt:lpstr>Avoid Plagiarism the easy way</vt:lpstr>
      <vt:lpstr>Avoid Plagiarism the easy way</vt:lpstr>
      <vt:lpstr>Avoid Plagiarism the easy way</vt:lpstr>
      <vt:lpstr>Avoid Plagiarism the easy way</vt:lpstr>
      <vt:lpstr>Avoid Plagiarism the easy way</vt:lpstr>
      <vt:lpstr>Getting it done</vt:lpstr>
      <vt:lpstr>Summarizing</vt:lpstr>
      <vt:lpstr>Paraphrasing</vt:lpstr>
      <vt:lpstr>Summarizing and Paraphrasing</vt:lpstr>
      <vt:lpstr>Summarizing and Paraphrasing</vt:lpstr>
      <vt:lpstr>Summarizing and Paraphrasing</vt:lpstr>
      <vt:lpstr>Citation Elements</vt:lpstr>
      <vt:lpstr>Citation Elements</vt:lpstr>
      <vt:lpstr>Citation examples</vt:lpstr>
      <vt:lpstr>Reference Elements</vt:lpstr>
      <vt:lpstr>Reference Elements</vt:lpstr>
      <vt:lpstr>Reference Elements</vt:lpstr>
      <vt:lpstr>Reference Elements</vt:lpstr>
      <vt:lpstr>Reference Elements</vt:lpstr>
      <vt:lpstr>Reference Elements</vt:lpstr>
      <vt:lpstr>References</vt:lpstr>
      <vt:lpstr>PGS-orientation_1-9-2020</vt:lpstr>
    </vt:vector>
  </TitlesOfParts>
  <Company>Trinity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Plagiarism the Easy Way</dc:title>
  <dc:creator>Kelley Wood</dc:creator>
  <cp:lastModifiedBy>Kelley Wood</cp:lastModifiedBy>
  <cp:revision>726</cp:revision>
  <dcterms:created xsi:type="dcterms:W3CDTF">2012-06-06T14:22:44Z</dcterms:created>
  <dcterms:modified xsi:type="dcterms:W3CDTF">2020-01-10T22:38:33Z</dcterms:modified>
</cp:coreProperties>
</file>